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A3E_89B4807F.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sldIdLst>
    <p:sldId id="2598" r:id="rId2"/>
    <p:sldId id="2612" r:id="rId3"/>
    <p:sldId id="2640" r:id="rId4"/>
    <p:sldId id="2607" r:id="rId5"/>
    <p:sldId id="2579" r:id="rId6"/>
    <p:sldId id="2637" r:id="rId7"/>
    <p:sldId id="2639" r:id="rId8"/>
    <p:sldId id="2615" r:id="rId9"/>
    <p:sldId id="2657" r:id="rId10"/>
    <p:sldId id="2641" r:id="rId11"/>
    <p:sldId id="2618" r:id="rId12"/>
    <p:sldId id="2658" r:id="rId13"/>
    <p:sldId id="2659" r:id="rId14"/>
    <p:sldId id="2660" r:id="rId15"/>
    <p:sldId id="2644" r:id="rId16"/>
    <p:sldId id="2623" r:id="rId17"/>
    <p:sldId id="2622" r:id="rId18"/>
    <p:sldId id="2651" r:id="rId19"/>
    <p:sldId id="2625" r:id="rId20"/>
    <p:sldId id="2626" r:id="rId21"/>
    <p:sldId id="2648" r:id="rId22"/>
    <p:sldId id="2647" r:id="rId23"/>
    <p:sldId id="2656" r:id="rId24"/>
    <p:sldId id="2627" r:id="rId25"/>
    <p:sldId id="2650" r:id="rId26"/>
    <p:sldId id="2633" r:id="rId27"/>
    <p:sldId id="2652" r:id="rId28"/>
    <p:sldId id="2654" r:id="rId29"/>
    <p:sldId id="2655" r:id="rId30"/>
    <p:sldId id="2628" r:id="rId31"/>
    <p:sldId id="2635" r:id="rId32"/>
    <p:sldId id="2593" r:id="rId33"/>
    <p:sldId id="2646" r:id="rId34"/>
    <p:sldId id="2643" r:id="rId35"/>
    <p:sldId id="2661" r:id="rId36"/>
  </p:sldIdLst>
  <p:sldSz cx="12192000" cy="6858000"/>
  <p:notesSz cx="6858000" cy="9144000"/>
  <p:custDataLst>
    <p:tags r:id="rId3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12"/>
            <p14:sldId id="2640"/>
            <p14:sldId id="2607"/>
            <p14:sldId id="2579"/>
            <p14:sldId id="2637"/>
            <p14:sldId id="2639"/>
            <p14:sldId id="2615"/>
            <p14:sldId id="2657"/>
            <p14:sldId id="2641"/>
            <p14:sldId id="2618"/>
          </p14:sldIdLst>
        </p14:section>
        <p14:section name="Abschnitt ohne Titel" id="{2901E1B5-9FEC-4BD8-A407-A6608C365212}">
          <p14:sldIdLst>
            <p14:sldId id="2658"/>
            <p14:sldId id="2659"/>
            <p14:sldId id="2660"/>
            <p14:sldId id="2644"/>
            <p14:sldId id="2623"/>
            <p14:sldId id="2622"/>
            <p14:sldId id="2651"/>
            <p14:sldId id="2625"/>
            <p14:sldId id="2626"/>
            <p14:sldId id="2648"/>
            <p14:sldId id="2647"/>
            <p14:sldId id="2656"/>
            <p14:sldId id="2627"/>
            <p14:sldId id="2650"/>
            <p14:sldId id="2633"/>
            <p14:sldId id="2652"/>
            <p14:sldId id="2654"/>
            <p14:sldId id="2655"/>
            <p14:sldId id="2628"/>
            <p14:sldId id="2635"/>
            <p14:sldId id="2593"/>
            <p14:sldId id="2646"/>
            <p14:sldId id="2643"/>
            <p14:sldId id="26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395" autoAdjust="0"/>
  </p:normalViewPr>
  <p:slideViewPr>
    <p:cSldViewPr snapToGrid="0">
      <p:cViewPr varScale="1">
        <p:scale>
          <a:sx n="106" d="100"/>
          <a:sy n="106" d="100"/>
        </p:scale>
        <p:origin x="2412" y="68"/>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0.xml"/><Relationship Id="rId5" Type="http://schemas.openxmlformats.org/officeDocument/2006/relationships/slide" Target="slides/slide24.xml"/><Relationship Id="rId4" Type="http://schemas.openxmlformats.org/officeDocument/2006/relationships/slide" Target="slides/slide1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19.01.2022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628650" lvl="1"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sym typeface="Wingdings" panose="05000000000000000000" pitchFamily="2" charset="2"/>
              </a:rPr>
              <a:t>Beispiel 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a:p>
            <a:pPr marL="628650" lvl="1"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CCC Übernahm die Version von Steven Levy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aber in Folge des KGB-Hacks veränderte sie noch ein wenig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Drei Definitionen der Hackerethik genauer betrachten und die unterschiede herausstellen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als Arbeitsethik (</a:t>
            </a:r>
            <a:r>
              <a:rPr lang="de-DE" dirty="0" err="1"/>
              <a:t>Hirmanen</a:t>
            </a:r>
            <a:r>
              <a:rPr lang="de-DE" dirty="0"/>
              <a:t>, 2001)</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Wie gesagt, ein online Glossar</a:t>
            </a:r>
          </a:p>
          <a:p>
            <a:pPr marL="171450" indent="-171450">
              <a:buFont typeface="Arial" panose="020B0604020202020204" pitchFamily="34" charset="0"/>
              <a:buChar char="•"/>
            </a:pPr>
            <a:r>
              <a:rPr lang="de-DE" dirty="0"/>
              <a:t>Hackerslang aufgeschrieben und wurde weitergeführt</a:t>
            </a:r>
          </a:p>
          <a:p>
            <a:pPr marL="171450" indent="-171450">
              <a:buFont typeface="Arial" panose="020B0604020202020204" pitchFamily="34" charset="0"/>
              <a:buChar char="•"/>
            </a:pPr>
            <a:r>
              <a:rPr lang="de-DE" dirty="0"/>
              <a:t>Rechts seht ihr die einen Beispieleintrag von der aktuellen Version (relativ altes Design)</a:t>
            </a:r>
          </a:p>
          <a:p>
            <a:pPr marL="171450" indent="-171450">
              <a:buFont typeface="Arial" panose="020B0604020202020204" pitchFamily="34" charset="0"/>
              <a:buChar char="•"/>
            </a:pPr>
            <a:r>
              <a:rPr lang="de-DE" dirty="0"/>
              <a:t>In der ersten Version war Hackerethik nicht definiert, aber das ist die aktuelle Version und es gibt 2 Begriffserklärungen</a:t>
            </a:r>
          </a:p>
          <a:p>
            <a:pPr marL="628650" lvl="1" indent="-171450">
              <a:buFont typeface="Arial" panose="020B0604020202020204" pitchFamily="34" charset="0"/>
              <a:buChar char="•"/>
            </a:pPr>
            <a:r>
              <a:rPr lang="de-DE" dirty="0"/>
              <a:t>Zweite mehr umstritten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628650" lvl="1" indent="-171450">
              <a:buFont typeface="Arial" panose="020B0604020202020204" pitchFamily="34" charset="0"/>
              <a:buChar char="•"/>
            </a:pPr>
            <a:r>
              <a:rPr lang="de-DE" dirty="0"/>
              <a:t>In Buch Allgemein die Hackerkultur festgehalten</a:t>
            </a:r>
          </a:p>
          <a:p>
            <a:pPr marL="1085850" lvl="2" indent="-171450">
              <a:buFont typeface="Arial" panose="020B0604020202020204" pitchFamily="34" charset="0"/>
              <a:buChar char="•"/>
            </a:pPr>
            <a:r>
              <a:rPr lang="de-DE" dirty="0"/>
              <a:t>Hacker werden in unterschiedliche Kategorien eingeteilt</a:t>
            </a:r>
          </a:p>
          <a:p>
            <a:pPr marL="1085850" lvl="2" indent="-171450">
              <a:buFont typeface="Arial" panose="020B0604020202020204" pitchFamily="34" charset="0"/>
              <a:buChar char="•"/>
            </a:pPr>
            <a:r>
              <a:rPr lang="de-DE" dirty="0"/>
              <a:t>Hackerethik wird festgehalten</a:t>
            </a:r>
          </a:p>
          <a:p>
            <a:pPr marL="914400" lvl="2" indent="0">
              <a:buFont typeface="Arial" panose="020B0604020202020204" pitchFamily="34" charset="0"/>
              <a:buNone/>
            </a:pP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Auch wieder Akademischer Grundgedanke </a:t>
            </a:r>
            <a:r>
              <a:rPr lang="de-DE" dirty="0">
                <a:sym typeface="Wingdings" panose="05000000000000000000" pitchFamily="2" charset="2"/>
              </a:rPr>
              <a:t> Hacker wollen Technologie weiterbringen  Informationen die nicht frei sind hindern sie daran</a:t>
            </a:r>
          </a:p>
          <a:p>
            <a:pPr marL="628650" lvl="1" indent="-171450">
              <a:buFont typeface="Arial" panose="020B0604020202020204" pitchFamily="34" charset="0"/>
              <a:buChar char="•"/>
            </a:pPr>
            <a:r>
              <a:rPr lang="de-DE" dirty="0">
                <a:sym typeface="Wingdings" panose="05000000000000000000" pitchFamily="2" charset="2"/>
              </a:rPr>
              <a:t>Sie wollen praktisch die Freiheit </a:t>
            </a:r>
          </a:p>
          <a:p>
            <a:pPr marL="628650" lvl="1" indent="-171450">
              <a:buFont typeface="Arial" panose="020B0604020202020204" pitchFamily="34" charset="0"/>
              <a:buChar char="•"/>
            </a:pPr>
            <a:r>
              <a:rPr lang="de-DE" dirty="0">
                <a:sym typeface="Wingdings" panose="05000000000000000000" pitchFamily="2" charset="2"/>
              </a:rPr>
              <a:t>Grundsatz eng verknüpft mit der Freien Software/Open Source-Bewegung verknüpft</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ym typeface="Wingdings" panose="05000000000000000000" pitchFamily="2" charset="2"/>
              </a:rPr>
              <a:t> Freiheit ist wichtig. Aber was ist Freiheit? Gibt es Beschränkungen </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du nicht willst…. (Ursprung)  </a:t>
            </a:r>
            <a:r>
              <a:rPr lang="de-DE" dirty="0">
                <a:sym typeface="Wingdings" panose="05000000000000000000" pitchFamily="2" charset="2"/>
              </a:rPr>
              <a:t> Individuelle Freiheit  ist ein verbreiteter Grundsatz der praktischen Ethik</a:t>
            </a:r>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Kant ist Vertreter des Humes (Schotte) Gesetz:</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 Es soll nicht von Sein/Ist auf einen Soll Zustand geschlossen werden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Anders Naturrecht der Fall ist (Bsp. Recht des Stärkeren)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Zitat Kant: </a:t>
            </a:r>
            <a:r>
              <a:rPr lang="de-DE" b="0" i="0" dirty="0">
                <a:solidFill>
                  <a:srgbClr val="202122"/>
                </a:solidFill>
                <a:effectLst/>
                <a:latin typeface="Arial" panose="020B0604020202020204" pitchFamily="34" charset="0"/>
              </a:rPr>
              <a:t> Die Freiheiten eines jeden finden ihre Grenzen an den Freiheiten anderer.+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i="0" dirty="0">
                <a:solidFill>
                  <a:srgbClr val="202122"/>
                </a:solidFill>
                <a:effectLst/>
                <a:latin typeface="Arial" panose="020B0604020202020204" pitchFamily="34" charset="0"/>
              </a:rPr>
              <a:t>Grundlage Rechtsphilosophie</a:t>
            </a:r>
            <a:br>
              <a:rPr lang="de-DE" b="0" i="0" dirty="0">
                <a:solidFill>
                  <a:srgbClr val="202122"/>
                </a:solidFill>
                <a:effectLst/>
                <a:latin typeface="Arial" panose="020B0604020202020204" pitchFamily="34" charset="0"/>
              </a:rPr>
            </a:br>
            <a:endParaRPr lang="de-DE" dirty="0"/>
          </a:p>
          <a:p>
            <a:br>
              <a:rPr lang="de-DE" dirty="0"/>
            </a:br>
            <a:r>
              <a:rPr lang="de-DE" dirty="0"/>
              <a:t>Allgemeine Erklärung der Menschenrechte</a:t>
            </a:r>
          </a:p>
          <a:p>
            <a:r>
              <a:rPr lang="de-DE" dirty="0"/>
              <a:t>Ursprung Französische Revolution. </a:t>
            </a:r>
          </a:p>
          <a:p>
            <a:r>
              <a:rPr lang="de-DE" b="0" i="0" dirty="0">
                <a:solidFill>
                  <a:srgbClr val="202122"/>
                </a:solidFill>
                <a:effectLst/>
                <a:latin typeface="Arial" panose="020B0604020202020204" pitchFamily="34" charset="0"/>
              </a:rPr>
              <a:t>Parallele: </a:t>
            </a:r>
            <a:r>
              <a:rPr lang="de-DE" b="1" dirty="0" err="1"/>
              <a:t>Mülle</a:t>
            </a:r>
            <a:r>
              <a:rPr lang="de-DE" b="1" dirty="0"/>
              <a:t> nicht in den Daten anderer Leute. CCC &amp; </a:t>
            </a:r>
            <a:r>
              <a:rPr lang="en-US" b="1" dirty="0"/>
              <a:t>Hackers should be judged by their hacking, not bogus criteria such as degrees, age, race, sex, or position</a:t>
            </a:r>
          </a:p>
          <a:p>
            <a:r>
              <a:rPr lang="en-US" b="0" dirty="0">
                <a:sym typeface="Wingdings" panose="05000000000000000000" pitchFamily="2" charset="2"/>
              </a:rPr>
              <a:t> </a:t>
            </a:r>
            <a:r>
              <a:rPr lang="en-US" b="0" dirty="0" err="1">
                <a:sym typeface="Wingdings" panose="05000000000000000000" pitchFamily="2" charset="2"/>
              </a:rPr>
              <a:t>Brüderlichkeit</a:t>
            </a:r>
            <a:r>
              <a:rPr lang="en-US" b="0" dirty="0">
                <a:sym typeface="Wingdings" panose="05000000000000000000" pitchFamily="2" charset="2"/>
              </a:rPr>
              <a:t> </a:t>
            </a:r>
            <a:r>
              <a:rPr lang="en-US" b="0" dirty="0" err="1">
                <a:sym typeface="Wingdings" panose="05000000000000000000" pitchFamily="2" charset="2"/>
              </a:rPr>
              <a:t>unter</a:t>
            </a:r>
            <a:r>
              <a:rPr lang="en-US" b="0" dirty="0">
                <a:sym typeface="Wingdings" panose="05000000000000000000" pitchFamily="2" charset="2"/>
              </a:rPr>
              <a:t> </a:t>
            </a:r>
            <a:r>
              <a:rPr lang="en-US" b="0" dirty="0" err="1">
                <a:sym typeface="Wingdings" panose="05000000000000000000" pitchFamily="2" charset="2"/>
              </a:rPr>
              <a:t>Hackern</a:t>
            </a:r>
            <a:r>
              <a:rPr lang="en-US" b="0" dirty="0">
                <a:sym typeface="Wingdings" panose="05000000000000000000" pitchFamily="2" charset="2"/>
              </a:rPr>
              <a:t>, </a:t>
            </a:r>
            <a:r>
              <a:rPr lang="en-US" b="0" dirty="0" err="1">
                <a:sym typeface="Wingdings" panose="05000000000000000000" pitchFamily="2" charset="2"/>
              </a:rPr>
              <a:t>Selbstverständnis</a:t>
            </a:r>
            <a:endParaRPr lang="de-DE" b="0" dirty="0"/>
          </a:p>
          <a:p>
            <a:br>
              <a:rPr lang="de-DE" dirty="0"/>
            </a:br>
            <a:r>
              <a:rPr lang="de-DE" dirty="0"/>
              <a:t>Alle Menschen sind frei, auch in ihren Handeln -&gt; Gewissensfreiheit (Jeder darf so handeln, wie er es für richtig/ethisch vertretbar hält)</a:t>
            </a:r>
          </a:p>
          <a:p>
            <a:r>
              <a:rPr lang="de-DE" dirty="0"/>
              <a:t>Parallele: </a:t>
            </a:r>
            <a:r>
              <a:rPr lang="en-US" b="1" dirty="0"/>
              <a:t>The belief that system-cracking for fun and exploration is ethically OK as long as the cracker commits no theft, vandalism, or breach of confidentiality (Jargon File)</a:t>
            </a:r>
            <a:endParaRPr lang="de-DE" b="1"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Meinungsfreiheit und Pressefreiheit: -&gt; Kann eingeschränkt sein: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Verleumdung und Beleidigungen (inkl. Volksverhetzung)</a:t>
            </a:r>
            <a:br>
              <a:rPr lang="de-DE" dirty="0"/>
            </a:br>
            <a:r>
              <a:rPr lang="de-DE" dirty="0"/>
              <a:t>	Grenzen der Sittlichkeit und Jugendschutz</a:t>
            </a:r>
          </a:p>
          <a:p>
            <a:pPr marL="0" marR="0" lvl="0" indent="0" algn="l" defTabSz="914400" rtl="0" eaLnBrk="1" fontAlgn="auto" latinLnBrk="0" hangingPunct="1">
              <a:lnSpc>
                <a:spcPct val="100000"/>
              </a:lnSpc>
              <a:spcBef>
                <a:spcPts val="0"/>
              </a:spcBef>
              <a:spcAft>
                <a:spcPts val="0"/>
              </a:spcAft>
              <a:buClrTx/>
              <a:buSzTx/>
              <a:buFontTx/>
              <a:buNone/>
              <a:tabLst/>
              <a:defRPr/>
            </a:pPr>
            <a:br>
              <a:rPr lang="de-DE" dirty="0"/>
            </a:br>
            <a:r>
              <a:rPr lang="de-DE" dirty="0"/>
              <a:t>Parallele: </a:t>
            </a:r>
            <a:r>
              <a:rPr lang="en-US" b="1" dirty="0"/>
              <a:t>All information should be free, </a:t>
            </a:r>
            <a:r>
              <a:rPr lang="de-DE" dirty="0"/>
              <a:t>WikiLeaks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Gerät in Clash mit Ausnahmen.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Hacker wollen frei sein </a:t>
            </a:r>
            <a:r>
              <a:rPr lang="de-DE" dirty="0">
                <a:sym typeface="Wingdings" panose="05000000000000000000" pitchFamily="2" charset="2"/>
              </a:rPr>
              <a:t> Was gibt es überhaupt für Hacker ?</a:t>
            </a:r>
            <a:br>
              <a:rPr lang="de-DE" dirty="0"/>
            </a:br>
            <a:endParaRPr lang="de-DE" dirty="0"/>
          </a:p>
          <a:p>
            <a:br>
              <a:rPr lang="de-DE" dirty="0"/>
            </a:br>
            <a:br>
              <a:rPr lang="de-DE" dirty="0"/>
            </a:br>
            <a:br>
              <a:rPr lang="de-DE" dirty="0"/>
            </a:br>
            <a:endParaRPr lang="de-DE" dirty="0"/>
          </a:p>
          <a:p>
            <a:r>
              <a:rPr lang="de-DE" dirty="0"/>
              <a:t>	</a:t>
            </a:r>
            <a:br>
              <a:rPr lang="de-DE" dirty="0"/>
            </a:br>
            <a:br>
              <a:rPr lang="de-DE" dirty="0"/>
            </a:b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2600" indent="0">
              <a:buFont typeface="Arial" panose="020B0604020202020204" pitchFamily="34" charset="0"/>
              <a:buNone/>
            </a:pPr>
            <a:r>
              <a:rPr lang="de-DE" dirty="0"/>
              <a:t>Wir sind alle Hacker!</a:t>
            </a:r>
          </a:p>
          <a:p>
            <a:pPr marL="298350" indent="-285750">
              <a:buFont typeface="Arial" panose="020B0604020202020204" pitchFamily="34" charset="0"/>
              <a:buChar char="•"/>
            </a:pPr>
            <a:endParaRPr lang="de-DE" dirty="0"/>
          </a:p>
          <a:p>
            <a:pPr marL="12600" indent="0">
              <a:buFont typeface="Arial" panose="020B0604020202020204" pitchFamily="34" charset="0"/>
              <a:buNone/>
            </a:pPr>
            <a:r>
              <a:rPr lang="de-DE" dirty="0"/>
              <a:t>Viele begriffe </a:t>
            </a:r>
            <a:r>
              <a:rPr lang="de-DE" dirty="0">
                <a:sym typeface="Wingdings" panose="05000000000000000000" pitchFamily="2" charset="2"/>
              </a:rPr>
              <a:t> Deswegen erklären</a:t>
            </a:r>
            <a:endParaRPr lang="de-DE" dirty="0"/>
          </a:p>
          <a:p>
            <a:pPr marL="641250" lvl="1" indent="-171450">
              <a:buFont typeface="Arial" panose="020B0604020202020204" pitchFamily="34" charset="0"/>
              <a:buChar char="•"/>
            </a:pPr>
            <a:r>
              <a:rPr lang="de-DE" dirty="0"/>
              <a:t>Teils bekannt</a:t>
            </a:r>
          </a:p>
          <a:p>
            <a:pPr marL="641250" lvl="1" indent="-171450">
              <a:buFont typeface="Arial" panose="020B0604020202020204" pitchFamily="34" charset="0"/>
              <a:buChar char="•"/>
            </a:pPr>
            <a:r>
              <a:rPr lang="de-DE" dirty="0"/>
              <a:t>Was hat das mit Ethik zu tun ?</a:t>
            </a:r>
          </a:p>
          <a:p>
            <a:pPr marL="641250" lvl="1" indent="-171450">
              <a:buFont typeface="Arial" panose="020B0604020202020204" pitchFamily="34" charset="0"/>
              <a:buChar char="•"/>
            </a:pPr>
            <a:r>
              <a:rPr lang="de-DE" dirty="0"/>
              <a:t>Gibt es überhaupt Ethik beim Hacken ?</a:t>
            </a:r>
          </a:p>
          <a:p>
            <a:pPr marL="6412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Was macht einen ethischen Hacker aus ?</a:t>
            </a:r>
          </a:p>
          <a:p>
            <a:pPr marL="469800" lvl="1" indent="0">
              <a:buFont typeface="Arial" panose="020B0604020202020204" pitchFamily="34" charset="0"/>
              <a:buNone/>
            </a:pPr>
            <a:endParaRPr lang="de-DE" dirty="0"/>
          </a:p>
          <a:p>
            <a:pPr marL="12600" indent="0">
              <a:buFont typeface="Arial" panose="020B0604020202020204" pitchFamily="34" charset="0"/>
              <a:buNone/>
            </a:pPr>
            <a:endParaRPr lang="de-DE" dirty="0"/>
          </a:p>
          <a:p>
            <a:pPr marL="298350" indent="-285750">
              <a:buFont typeface="Arial" panose="020B0604020202020204" pitchFamily="34" charset="0"/>
              <a:buChar char="•"/>
            </a:pPr>
            <a:r>
              <a:rPr lang="de-DE" dirty="0"/>
              <a:t>Hackerethik</a:t>
            </a:r>
          </a:p>
          <a:p>
            <a:pPr marL="755550" lvl="1" indent="-285750">
              <a:buFont typeface="Arial" panose="020B0604020202020204" pitchFamily="34" charset="0"/>
              <a:buChar char="•"/>
            </a:pPr>
            <a:r>
              <a:rPr lang="de-DE" dirty="0"/>
              <a:t>Älter als Digitale Ethik</a:t>
            </a:r>
          </a:p>
          <a:p>
            <a:pPr marL="755550" lvl="1" indent="-285750">
              <a:buFont typeface="Arial" panose="020B0604020202020204" pitchFamily="34" charset="0"/>
              <a:buChar char="•"/>
            </a:pPr>
            <a:r>
              <a:rPr lang="de-DE" dirty="0"/>
              <a:t>Konsens unter Hackern </a:t>
            </a:r>
          </a:p>
          <a:p>
            <a:pPr marL="755550" lvl="1" indent="-285750">
              <a:buFont typeface="Arial" panose="020B0604020202020204" pitchFamily="34" charset="0"/>
              <a:buChar char="•"/>
            </a:pPr>
            <a:r>
              <a:rPr lang="de-DE" dirty="0"/>
              <a:t>Überschneidungen mit digitaler Ethik</a:t>
            </a:r>
          </a:p>
          <a:p>
            <a:pPr marL="755550" lvl="1" indent="-285750">
              <a:buFont typeface="Arial" panose="020B0604020202020204" pitchFamily="34" charset="0"/>
              <a:buChar char="•"/>
            </a:pPr>
            <a:r>
              <a:rPr lang="de-DE" dirty="0"/>
              <a:t>Woher kommt Hackerethik ?</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Ethical</a:t>
            </a:r>
            <a:r>
              <a:rPr lang="de-DE" dirty="0"/>
              <a:t> Hacking</a:t>
            </a:r>
          </a:p>
          <a:p>
            <a:pPr marL="755550" lvl="1" indent="-285750">
              <a:buFont typeface="Arial" panose="020B0604020202020204" pitchFamily="34" charset="0"/>
              <a:buChar char="•"/>
            </a:pPr>
            <a:r>
              <a:rPr lang="de-DE" dirty="0"/>
              <a:t>Irreführender Begriff != Hackerethik</a:t>
            </a:r>
          </a:p>
          <a:p>
            <a:pPr marL="755550" lvl="1" indent="-285750">
              <a:buFont typeface="Arial" panose="020B0604020202020204" pitchFamily="34" charset="0"/>
              <a:buChar char="•"/>
            </a:pPr>
            <a:r>
              <a:rPr lang="de-DE" dirty="0"/>
              <a:t>Eigentlich Computersicherheit</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Hacktivismus</a:t>
            </a:r>
            <a:endParaRPr lang="de-DE" dirty="0"/>
          </a:p>
          <a:p>
            <a:pPr marL="755550" lvl="1" indent="-285750">
              <a:buFont typeface="Arial" panose="020B0604020202020204" pitchFamily="34" charset="0"/>
              <a:buChar char="•"/>
            </a:pPr>
            <a:r>
              <a:rPr lang="de-DE" dirty="0"/>
              <a:t>Wichtig (WikiLeaks) </a:t>
            </a:r>
            <a:r>
              <a:rPr lang="de-DE" dirty="0">
                <a:sym typeface="Wingdings" panose="05000000000000000000" pitchFamily="2" charset="2"/>
              </a:rPr>
              <a:t> Journalismus</a:t>
            </a:r>
          </a:p>
          <a:p>
            <a:pPr marL="755550" lvl="1" indent="-285750">
              <a:buFont typeface="Arial" panose="020B0604020202020204" pitchFamily="34" charset="0"/>
              <a:buChar char="•"/>
            </a:pPr>
            <a:r>
              <a:rPr lang="de-DE" dirty="0"/>
              <a:t>Datensicherheit</a:t>
            </a:r>
          </a:p>
          <a:p>
            <a:pPr marL="755550" lvl="1" indent="-285750">
              <a:buFont typeface="Arial" panose="020B0604020202020204" pitchFamily="34" charset="0"/>
              <a:buChar char="•"/>
            </a:pPr>
            <a:endParaRPr lang="de-DE" dirty="0"/>
          </a:p>
          <a:p>
            <a:pPr marL="12600" lvl="0" indent="0">
              <a:buFont typeface="Arial" panose="020B0604020202020204" pitchFamily="34" charset="0"/>
              <a:buNone/>
            </a:pPr>
            <a:r>
              <a:rPr lang="de-DE" dirty="0">
                <a:sym typeface="Wingdings" panose="05000000000000000000" pitchFamily="2" charset="2"/>
              </a:rPr>
              <a:t> Alle Hacker kriminell ?  Hacking relevant!!! -&gt; Statistik</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 -&gt; ethisch? Geheimdiensthacker/</a:t>
            </a:r>
            <a:r>
              <a:rPr lang="de-DE" dirty="0" err="1"/>
              <a:t>RussischeHacker</a:t>
            </a:r>
            <a:endParaRPr lang="de-DE" dirty="0"/>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Persönlicher Nutzen, böse</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br>
              <a:rPr lang="de-DE" dirty="0"/>
            </a:br>
            <a:r>
              <a:rPr lang="de-DE" dirty="0"/>
              <a:t>„illegale White-hats“</a:t>
            </a:r>
          </a:p>
          <a:p>
            <a:pPr marL="0" lv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Elk </a:t>
            </a:r>
            <a:r>
              <a:rPr lang="de-DE" dirty="0" err="1"/>
              <a:t>Cloner</a:t>
            </a:r>
            <a:r>
              <a:rPr lang="de-DE" dirty="0"/>
              <a:t>: </a:t>
            </a:r>
            <a:r>
              <a:rPr lang="de-DE" dirty="0" err="1"/>
              <a:t>Bootsektor</a:t>
            </a:r>
            <a:r>
              <a:rPr lang="de-DE" b="1" dirty="0" err="1"/>
              <a:t>virus</a:t>
            </a:r>
            <a:r>
              <a:rPr lang="de-DE" dirty="0"/>
              <a:t> für den Apple 2, erstes Computervirus (1982)</a:t>
            </a:r>
          </a:p>
          <a:p>
            <a:pPr marL="755550" lvl="1" indent="-285750">
              <a:buFont typeface="Arial" panose="020B0604020202020204" pitchFamily="34" charset="0"/>
              <a:buChar char="•"/>
            </a:pPr>
            <a:r>
              <a:rPr lang="de-DE" dirty="0"/>
              <a:t>Kunst	</a:t>
            </a:r>
          </a:p>
          <a:p>
            <a:pPr marL="755550" lvl="1" indent="-285750">
              <a:buFont typeface="Arial" panose="020B0604020202020204" pitchFamily="34" charset="0"/>
              <a:buChar char="•"/>
            </a:pPr>
            <a:r>
              <a:rPr lang="de-DE" dirty="0"/>
              <a:t>Kaum Schaden</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 -&gt; häufiger als man denkt -&gt; Viele Firmen kleben USB-</a:t>
            </a:r>
            <a:r>
              <a:rPr lang="de-DE" dirty="0" err="1"/>
              <a:t>ports</a:t>
            </a:r>
            <a:r>
              <a:rPr lang="de-DE" dirty="0"/>
              <a:t> zu</a:t>
            </a:r>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171450" lvl="0" indent="-171450">
              <a:buFont typeface="Arial" panose="020B0604020202020204" pitchFamily="34" charset="0"/>
              <a:buChar char="•"/>
            </a:pPr>
            <a:r>
              <a:rPr lang="de-DE" dirty="0"/>
              <a:t>Man kann auch </a:t>
            </a:r>
            <a:r>
              <a:rPr lang="de-DE" dirty="0" err="1"/>
              <a:t>unbabsichtigt</a:t>
            </a:r>
            <a:r>
              <a:rPr lang="de-DE" dirty="0"/>
              <a:t> Grey-Hat werden:</a:t>
            </a:r>
          </a:p>
          <a:p>
            <a:pPr marL="628650" lvl="1" indent="-171450">
              <a:buFont typeface="Arial" panose="020B0604020202020204" pitchFamily="34" charset="0"/>
              <a:buChar char="•"/>
            </a:pPr>
            <a:r>
              <a:rPr lang="de-DE" dirty="0"/>
              <a:t>Z.B. Bei Forschern</a:t>
            </a:r>
          </a:p>
          <a:p>
            <a:pPr marL="628650" lvl="1" indent="-171450">
              <a:buFont typeface="Arial" panose="020B0604020202020204" pitchFamily="34" charset="0"/>
              <a:buChar char="•"/>
            </a:pPr>
            <a:r>
              <a:rPr lang="de-DE" dirty="0"/>
              <a:t>Creeper (1970, ARPANET) </a:t>
            </a:r>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202a: Unbefugter Zugriff auf Daten Dritter (Beispiel Website)</a:t>
            </a:r>
          </a:p>
          <a:p>
            <a:pPr marL="0" lvl="0" indent="0">
              <a:buFont typeface="Arial" panose="020B0604020202020204" pitchFamily="34" charset="0"/>
              <a:buNone/>
            </a:pPr>
            <a:r>
              <a:rPr lang="de-DE" dirty="0"/>
              <a:t>202b: Abhören eines Kommunikationswegs mit technischen Mitteln (Beispiel Internet Abhören)</a:t>
            </a:r>
          </a:p>
          <a:p>
            <a:pPr marL="0" lvl="0" indent="0">
              <a:buFont typeface="Arial" panose="020B0604020202020204" pitchFamily="34" charset="0"/>
              <a:buNone/>
            </a:pPr>
            <a:r>
              <a:rPr lang="de-DE" dirty="0"/>
              <a:t>202c: </a:t>
            </a:r>
            <a:r>
              <a:rPr lang="de-DE" dirty="0" err="1"/>
              <a:t>vorallem</a:t>
            </a:r>
            <a:r>
              <a:rPr lang="de-DE" dirty="0"/>
              <a:t> für kriminelle Machenschaften</a:t>
            </a:r>
          </a:p>
          <a:p>
            <a:pPr marL="0" lvl="0" indent="0">
              <a:buFont typeface="Arial" panose="020B0604020202020204" pitchFamily="34" charset="0"/>
              <a:buNone/>
            </a:pPr>
            <a:endParaRPr lang="de-DE" dirty="0"/>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https://www.gesetze-im-internet.de/stgb/__202a.html#:~:text=(1)%20Wer%20unbefugt%20sich%20oder,Jahren%20oder%20mit%20Geldstrafe%20bestraft.</a:t>
            </a:r>
          </a:p>
          <a:p>
            <a:pPr marL="0" lv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 welche angestellt oder beauftragt sind</a:t>
            </a:r>
          </a:p>
          <a:p>
            <a:pPr marL="501750" lvl="1" indent="-285750">
              <a:buFont typeface="Arial" panose="020B0604020202020204" pitchFamily="34" charset="0"/>
              <a:buChar char="•"/>
            </a:pPr>
            <a:r>
              <a:rPr lang="de-DE" dirty="0"/>
              <a:t>PR </a:t>
            </a:r>
            <a:r>
              <a:rPr lang="de-DE" dirty="0" err="1"/>
              <a:t>Disaster</a:t>
            </a:r>
            <a:r>
              <a:rPr lang="de-DE" dirty="0"/>
              <a:t> wird verhindert </a:t>
            </a:r>
          </a:p>
          <a:p>
            <a:pPr marL="298350" indent="-285750">
              <a:buFont typeface="Arial" panose="020B0604020202020204" pitchFamily="34" charset="0"/>
              <a:buChar char="•"/>
            </a:pPr>
            <a:r>
              <a:rPr lang="de-DE" dirty="0" err="1"/>
              <a:t>Full</a:t>
            </a:r>
            <a:r>
              <a:rPr lang="de-DE" dirty="0"/>
              <a:t> 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a:t>Verantwortliche Disclosure</a:t>
            </a:r>
          </a:p>
          <a:p>
            <a:pPr marL="755550" lvl="1" indent="-285750">
              <a:buFont typeface="Arial" panose="020B0604020202020204" pitchFamily="34" charset="0"/>
              <a:buChar char="•"/>
            </a:pPr>
            <a:r>
              <a:rPr lang="de-DE" dirty="0"/>
              <a:t>Häufig von Grey-Hat Hackern genutzt </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Verschwiegensheitspflicht</a:t>
            </a:r>
            <a:r>
              <a:rPr lang="de-DE" dirty="0"/>
              <a:t> bei Bug Bounty Programmen verhindert </a:t>
            </a:r>
            <a:r>
              <a:rPr lang="de-DE" dirty="0" err="1"/>
              <a:t>veröffentlichung</a:t>
            </a:r>
            <a:r>
              <a:rPr lang="de-DE" dirty="0"/>
              <a:t> der Lücke und schränkt Hacker ein</a:t>
            </a:r>
          </a:p>
          <a:p>
            <a:pPr marL="755550" lvl="1" indent="-285750">
              <a:buFont typeface="Arial" panose="020B0604020202020204" pitchFamily="34" charset="0"/>
              <a:buChar char="•"/>
            </a:pPr>
            <a:r>
              <a:rPr lang="de-DE" dirty="0"/>
              <a:t>(Bug Bounty) als Anreiz, allerdings nicht viel Geld, Anerkennung ist wichtiger</a:t>
            </a:r>
          </a:p>
          <a:p>
            <a:pPr marL="755550" lvl="1" indent="-285750">
              <a:buFont typeface="Arial" panose="020B0604020202020204" pitchFamily="34" charset="0"/>
              <a:buChar char="•"/>
            </a:pPr>
            <a:endParaRPr lang="de-DE" dirty="0"/>
          </a:p>
          <a:p>
            <a:pPr marL="501750" lvl="1" indent="-285750">
              <a:buFont typeface="Arial" panose="020B0604020202020204" pitchFamily="34" charset="0"/>
              <a:buChar char="•"/>
            </a:pPr>
            <a:endParaRPr lang="de-DE" dirty="0"/>
          </a:p>
          <a:p>
            <a:pPr marL="501750" lvl="1" indent="-285750">
              <a:buFont typeface="Arial" panose="020B0604020202020204" pitchFamily="34" charset="0"/>
              <a:buChar char="•"/>
            </a:pPr>
            <a:r>
              <a:rPr lang="de-DE" dirty="0"/>
              <a:t>Sicherheitslücke CDU-Connect (App für Wahlkampfhelfer):</a:t>
            </a:r>
          </a:p>
          <a:p>
            <a:pPr marL="958950" lvl="2" indent="-285750">
              <a:buFont typeface="Arial" panose="020B0604020202020204" pitchFamily="34" charset="0"/>
              <a:buChar char="•"/>
            </a:pPr>
            <a:r>
              <a:rPr lang="de-DE" dirty="0"/>
              <a:t>Lilith Wittmann (CCC): Sicherheitsleck -&gt; meldet CDU</a:t>
            </a:r>
          </a:p>
          <a:p>
            <a:pPr marL="958950" lvl="2" indent="-285750">
              <a:buFont typeface="Arial" panose="020B0604020202020204" pitchFamily="34" charset="0"/>
              <a:buChar char="•"/>
            </a:pPr>
            <a:r>
              <a:rPr lang="de-DE" dirty="0"/>
              <a:t>CDU nimmt App offline und zeigt Wittmann an</a:t>
            </a:r>
          </a:p>
          <a:p>
            <a:pPr marL="958950" lvl="2" indent="-285750">
              <a:buFont typeface="Arial" panose="020B0604020202020204" pitchFamily="34" charset="0"/>
              <a:buChar char="•"/>
            </a:pPr>
            <a:r>
              <a:rPr lang="de-DE" dirty="0"/>
              <a:t>Es wurde jedoch keine Sicherheitsvorkehrung umgangen, deswegen legal.</a:t>
            </a:r>
          </a:p>
          <a:p>
            <a:pPr marL="958950" lvl="2" indent="-285750">
              <a:buFont typeface="Arial" panose="020B0604020202020204" pitchFamily="34" charset="0"/>
              <a:buChar char="•"/>
            </a:pPr>
            <a:r>
              <a:rPr lang="de-DE" dirty="0"/>
              <a:t>Rückzug der Anzeige 6 Tage nach Ankündigung, es wird trotzdem ermittelt, da laut Gesetz eine Strafe vorliegen könnte</a:t>
            </a:r>
          </a:p>
          <a:p>
            <a:pPr marL="958950" lvl="2" indent="-285750">
              <a:buFont typeface="Arial" panose="020B0604020202020204" pitchFamily="34" charset="0"/>
              <a:buChar char="•"/>
            </a:pPr>
            <a:r>
              <a:rPr lang="de-DE" dirty="0"/>
              <a:t>Man macht sich kriminell, indem man, um eine Sicherheitslücke zu beweisen, Daten abgreift (202a+b). </a:t>
            </a:r>
          </a:p>
          <a:p>
            <a:pPr marL="958950" lvl="2" indent="-285750">
              <a:buFont typeface="Arial" panose="020B0604020202020204" pitchFamily="34" charset="0"/>
              <a:buChar char="•"/>
            </a:pPr>
            <a:r>
              <a:rPr lang="de-DE" dirty="0"/>
              <a:t>Im Falle eines Gerichtsverfahren werden jedoch die geleakten Daten benötigt. Deren Beschaffung ist allerdings illegal </a:t>
            </a:r>
            <a:r>
              <a:rPr lang="de-DE" dirty="0">
                <a:sym typeface="Wingdings" panose="05000000000000000000" pitchFamily="2" charset="2"/>
              </a:rPr>
              <a:t> Eigene Beweismittel bereitstellen = illegal</a:t>
            </a:r>
          </a:p>
          <a:p>
            <a:pPr marL="958950" lvl="2" indent="-285750">
              <a:buFont typeface="Arial" panose="020B0604020202020204" pitchFamily="34" charset="0"/>
              <a:buChar char="•"/>
            </a:pPr>
            <a:endParaRPr lang="de-DE" dirty="0">
              <a:sym typeface="Wingdings" panose="05000000000000000000" pitchFamily="2" charset="2"/>
            </a:endParaRPr>
          </a:p>
          <a:p>
            <a:pPr marL="44550" lvl="0" indent="-285750">
              <a:buFont typeface="Arial" panose="020B0604020202020204" pitchFamily="34" charset="0"/>
              <a:buChar char="•"/>
            </a:pPr>
            <a:r>
              <a:rPr lang="de-DE" dirty="0">
                <a:sym typeface="Wingdings" panose="05000000000000000000" pitchFamily="2" charset="2"/>
              </a:rPr>
              <a:t>Übergang (</a:t>
            </a:r>
            <a:r>
              <a:rPr lang="de-DE" dirty="0" err="1">
                <a:sym typeface="Wingdings" panose="05000000000000000000" pitchFamily="2" charset="2"/>
              </a:rPr>
              <a:t>Responsible</a:t>
            </a:r>
            <a:r>
              <a:rPr lang="de-DE" dirty="0">
                <a:sym typeface="Wingdings" panose="05000000000000000000" pitchFamily="2" charset="2"/>
              </a:rPr>
              <a:t> Disclosure, zuerst CDU bescheid gegeben)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3569641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Mit Hacking, oft online, </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Sehr medienwirksam,</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Illegal</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Veröffentlichung von geheimen Dokumenten</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469800" lvl="1" indent="0">
              <a:buFont typeface="Arial" panose="020B0604020202020204" pitchFamily="34" charset="0"/>
              <a:buNone/>
            </a:pPr>
            <a:endParaRPr lang="de-DE" dirty="0"/>
          </a:p>
          <a:p>
            <a:pPr marL="298350" indent="-285750">
              <a:buFont typeface="Arial" panose="020B0604020202020204" pitchFamily="34" charset="0"/>
              <a:buChar char="•"/>
            </a:pPr>
            <a:r>
              <a:rPr lang="de-DE" dirty="0" err="1"/>
              <a:t>Hacktivismus</a:t>
            </a:r>
            <a:r>
              <a:rPr lang="de-DE" dirty="0"/>
              <a:t> lebt oft die Ideale der Hackerethik</a:t>
            </a:r>
          </a:p>
          <a:p>
            <a:pPr marL="755550" lvl="1" indent="-285750">
              <a:buFont typeface="Arial" panose="020B0604020202020204" pitchFamily="34" charset="0"/>
              <a:buChar char="•"/>
            </a:pPr>
            <a:r>
              <a:rPr lang="de-DE" dirty="0"/>
              <a:t>Nicht alles was sich als </a:t>
            </a:r>
            <a:r>
              <a:rPr lang="de-DE" dirty="0" err="1"/>
              <a:t>Hacktivismus</a:t>
            </a:r>
            <a:r>
              <a:rPr lang="de-DE" dirty="0"/>
              <a:t> bezeichnet ist tatsächlich ethisch vertretbar</a:t>
            </a:r>
          </a:p>
          <a:p>
            <a:pPr marL="755550" lvl="1" indent="-285750">
              <a:buFont typeface="Arial" panose="020B0604020202020204" pitchFamily="34" charset="0"/>
              <a:buChar char="•"/>
            </a:pPr>
            <a:r>
              <a:rPr lang="de-DE" dirty="0"/>
              <a:t>Anonymus &lt;-&gt; Rechtsextrem &lt;-&gt; Datenveröffentlichung (Doxing) -&gt; </a:t>
            </a:r>
            <a:r>
              <a:rPr lang="de-DE" dirty="0" err="1"/>
              <a:t>Selbsjustiz</a:t>
            </a:r>
            <a:endParaRPr lang="de-DE" dirty="0"/>
          </a:p>
          <a:p>
            <a:pPr marL="755550" lvl="1" indent="-285750">
              <a:buFont typeface="Arial" panose="020B0604020202020204" pitchFamily="34" charset="0"/>
              <a:buChar char="•"/>
            </a:pPr>
            <a:r>
              <a:rPr lang="de-DE" dirty="0"/>
              <a:t>Gradwanderung zwischen Hackerethik beachten und Politischem Statement</a:t>
            </a:r>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r>
              <a:rPr lang="de-DE" dirty="0"/>
              <a:t>  -&gt; NPD </a:t>
            </a:r>
          </a:p>
          <a:p>
            <a:pPr marL="958950" lvl="2" indent="-285750">
              <a:buFont typeface="Arial" panose="020B0604020202020204" pitchFamily="34" charset="0"/>
              <a:buChar char="•"/>
            </a:pPr>
            <a:r>
              <a:rPr lang="de-DE" dirty="0"/>
              <a:t>Immer illegal!</a:t>
            </a:r>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Web-Hacks -&gt; Leaks</a:t>
            </a:r>
          </a:p>
          <a:p>
            <a:pPr marL="17145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Der CCC entdeckt ein Datenleck und konnte 130.000 Daten zu Covid-Testinformationen abrufen (sehr aktuell). </a:t>
            </a:r>
            <a:br>
              <a:rPr lang="de-DE" dirty="0"/>
            </a:br>
            <a:r>
              <a:rPr lang="de-DE" dirty="0"/>
              <a:t>Das Leck wurde gemeldet. Man konnte über die URL einfach eine andere ID eingeben, und somit ein anderes Testergebnis bekommen</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2000 an der Cambridge Universität mit Hilfe der United States Navy</a:t>
            </a:r>
          </a:p>
          <a:p>
            <a:pPr marL="628650" lvl="1" indent="-171450">
              <a:buFont typeface="Arial" panose="020B0604020202020204" pitchFamily="34" charset="0"/>
              <a:buChar char="•"/>
            </a:pPr>
            <a:r>
              <a:rPr lang="de-DE" dirty="0"/>
              <a:t>Entwickelt 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 (Diktaturen)</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(zu deutsch: "Planungswerkzeug für Ressourcenintegration, Synchronisation und Management").</a:t>
            </a:r>
          </a:p>
          <a:p>
            <a:r>
              <a:rPr lang="de-DE" b="0" i="0" dirty="0" err="1">
                <a:solidFill>
                  <a:srgbClr val="202122"/>
                </a:solidFill>
                <a:effectLst/>
                <a:latin typeface="Arial" panose="020B0604020202020204" pitchFamily="34" charset="0"/>
              </a:rPr>
              <a:t>Mircosoft</a:t>
            </a:r>
            <a:r>
              <a:rPr lang="de-DE" b="0" i="0" dirty="0">
                <a:solidFill>
                  <a:srgbClr val="202122"/>
                </a:solidFill>
                <a:effectLst/>
                <a:latin typeface="Arial" panose="020B0604020202020204" pitchFamily="34" charset="0"/>
              </a:rPr>
              <a:t>, GOOGLE, Facebook, Yahoo &amp; Apple</a:t>
            </a: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Streiten Beteiligung ab, laut NSA jedoch wussten sie davon</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Deutschland ähnlich stark überwacht wie Irak oder China</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Angeschlossen über APIs </a:t>
            </a:r>
          </a:p>
          <a:p>
            <a:pPr marL="298350" indent="-285750">
              <a:buFont typeface="Arial" panose="020B0604020202020204" pitchFamily="34" charset="0"/>
              <a:buChar char="•"/>
            </a:pPr>
            <a:r>
              <a:rPr lang="de-DE" dirty="0"/>
              <a:t>WIRED: </a:t>
            </a:r>
            <a:r>
              <a:rPr lang="de-DE" b="0" i="0" dirty="0">
                <a:solidFill>
                  <a:srgbClr val="3C3C3C"/>
                </a:solidFill>
                <a:effectLst/>
                <a:latin typeface="OpenSansRegular"/>
              </a:rPr>
              <a:t>„Die meisten Bots sind ziemlich dumm, aber eben effektiv.“</a:t>
            </a:r>
          </a:p>
          <a:p>
            <a:pPr marL="12600" indent="0">
              <a:buFont typeface="Arial" panose="020B0604020202020204" pitchFamily="34" charset="0"/>
              <a:buNone/>
            </a:pPr>
            <a:endParaRPr lang="de-DE" b="0" i="0" dirty="0">
              <a:solidFill>
                <a:srgbClr val="3C3C3C"/>
              </a:solidFill>
              <a:effectLst/>
              <a:latin typeface="OpenSansRegular"/>
            </a:endParaRPr>
          </a:p>
          <a:p>
            <a:pPr marL="298350" indent="-285750">
              <a:buFont typeface="Arial" panose="020B0604020202020204" pitchFamily="34" charset="0"/>
              <a:buChar char="•"/>
            </a:pPr>
            <a:r>
              <a:rPr lang="de-DE" b="0" i="0" dirty="0">
                <a:solidFill>
                  <a:srgbClr val="3C3C3C"/>
                </a:solidFill>
                <a:effectLst/>
                <a:latin typeface="OpenSansRegular"/>
              </a:rPr>
              <a:t>Drei Arten</a:t>
            </a:r>
          </a:p>
          <a:p>
            <a:pPr marL="755550" lvl="1" indent="-285750">
              <a:buFont typeface="Arial" panose="020B0604020202020204" pitchFamily="34" charset="0"/>
              <a:buChar char="•"/>
            </a:pPr>
            <a:r>
              <a:rPr lang="de-DE" b="0" i="0" dirty="0">
                <a:solidFill>
                  <a:srgbClr val="3C3C3C"/>
                </a:solidFill>
                <a:effectLst/>
                <a:latin typeface="OpenSansRegular"/>
              </a:rPr>
              <a:t>Der Überlaster flutet </a:t>
            </a:r>
            <a:r>
              <a:rPr lang="de-DE" b="0" i="0" dirty="0" err="1">
                <a:solidFill>
                  <a:srgbClr val="3C3C3C"/>
                </a:solidFill>
                <a:effectLst/>
                <a:latin typeface="OpenSansRegular"/>
              </a:rPr>
              <a:t>Kommentaresektionen</a:t>
            </a:r>
            <a:r>
              <a:rPr lang="de-DE" b="0" i="0" dirty="0">
                <a:solidFill>
                  <a:srgbClr val="3C3C3C"/>
                </a:solidFill>
                <a:effectLst/>
                <a:latin typeface="OpenSansRegular"/>
              </a:rPr>
              <a:t>, um eigentlich Inhalt zu verdrängen, besonders effektiv mit anderen Bots, welche diesen durch </a:t>
            </a:r>
            <a:r>
              <a:rPr lang="de-DE" b="0" i="0" dirty="0" err="1">
                <a:solidFill>
                  <a:srgbClr val="3C3C3C"/>
                </a:solidFill>
                <a:effectLst/>
                <a:latin typeface="OpenSansRegular"/>
              </a:rPr>
              <a:t>likes</a:t>
            </a:r>
            <a:r>
              <a:rPr lang="de-DE" b="0" i="0" dirty="0">
                <a:solidFill>
                  <a:srgbClr val="3C3C3C"/>
                </a:solidFill>
                <a:effectLst/>
                <a:latin typeface="OpenSansRegular"/>
              </a:rPr>
              <a:t> unterstützten </a:t>
            </a:r>
            <a:endParaRPr lang="de-DE" dirty="0"/>
          </a:p>
          <a:p>
            <a:pPr marL="755550" lvl="1" indent="-285750">
              <a:buFont typeface="Arial" panose="020B0604020202020204" pitchFamily="34" charset="0"/>
              <a:buChar char="•"/>
            </a:pPr>
            <a:r>
              <a:rPr lang="de-DE" dirty="0"/>
              <a:t>Der Trendsetter bringt bestimmte Hashtags oder Phänomene in den Vordergrund. Dadurch wirken Randgruppen wie eine große soziale Bewegung</a:t>
            </a:r>
          </a:p>
          <a:p>
            <a:pPr marL="755550" lvl="1" indent="-285750">
              <a:buFont typeface="Arial" panose="020B0604020202020204" pitchFamily="34" charset="0"/>
              <a:buChar char="•"/>
            </a:pPr>
            <a:r>
              <a:rPr lang="de-DE" dirty="0"/>
              <a:t>Der Auto-Troll trollt. Ein Troll versucht, einen User, welcher sich für ein bestimmtes Thema interessiert, durch Provokationen abzulenken -&gt; hitzigere Debatten. Dadurch für Bot leichter, da keine sachliche Debatte mehr</a:t>
            </a:r>
          </a:p>
          <a:p>
            <a:pPr marL="1212750" lvl="2" indent="-285750">
              <a:buFont typeface="Arial" panose="020B0604020202020204" pitchFamily="34" charset="0"/>
              <a:buChar char="•"/>
            </a:pPr>
            <a:r>
              <a:rPr lang="de-DE" dirty="0"/>
              <a:t>Impfpass wird mit Judenstern gleichgesetzt </a:t>
            </a:r>
            <a:r>
              <a:rPr lang="de-DE" dirty="0">
                <a:sym typeface="Wingdings" panose="05000000000000000000" pitchFamily="2" charset="2"/>
              </a:rPr>
              <a:t> Aufregung über diese Aussage  „Meine Meinung wird hier zensiert!“</a:t>
            </a:r>
            <a:r>
              <a:rPr lang="de-DE" dirty="0"/>
              <a:t>  </a:t>
            </a:r>
          </a:p>
          <a:p>
            <a:pPr marL="298350" indent="-285750">
              <a:buFont typeface="Arial" panose="020B0604020202020204" pitchFamily="34" charset="0"/>
              <a:buChar char="•"/>
            </a:pPr>
            <a:r>
              <a:rPr lang="de-DE" dirty="0"/>
              <a:t>Beispiele:</a:t>
            </a:r>
          </a:p>
          <a:p>
            <a:pPr marL="501750" lvl="1" indent="-285750">
              <a:buFont typeface="Arial" panose="020B0604020202020204" pitchFamily="34" charset="0"/>
              <a:buChar char="•"/>
            </a:pPr>
            <a:r>
              <a:rPr lang="de-DE" dirty="0"/>
              <a:t>Brexit-Votum  laut The </a:t>
            </a:r>
            <a:r>
              <a:rPr lang="de-DE" dirty="0" err="1"/>
              <a:t>Indipendent</a:t>
            </a:r>
            <a:r>
              <a:rPr lang="de-DE" dirty="0"/>
              <a:t> spielten Pro-</a:t>
            </a:r>
            <a:r>
              <a:rPr lang="de-DE" dirty="0" err="1"/>
              <a:t>Leave</a:t>
            </a:r>
            <a:r>
              <a:rPr lang="de-DE" dirty="0"/>
              <a:t> Bots eine strategische Rolle in der Wahl</a:t>
            </a:r>
          </a:p>
          <a:p>
            <a:pPr marL="501750" lvl="1" indent="-285750">
              <a:buFont typeface="Arial" panose="020B0604020202020204" pitchFamily="34" charset="0"/>
              <a:buChar char="•"/>
            </a:pPr>
            <a:r>
              <a:rPr lang="de-DE" dirty="0"/>
              <a:t>US-Präsidentschaftswahl 2016: Jeder dritte Pro-Trump Tweet von Bot.</a:t>
            </a:r>
          </a:p>
          <a:p>
            <a:pPr marL="958950" lvl="2" indent="-285750">
              <a:buFont typeface="Arial" panose="020B0604020202020204" pitchFamily="34" charset="0"/>
              <a:buChar char="•"/>
            </a:pPr>
            <a:r>
              <a:rPr lang="de-DE" dirty="0"/>
              <a:t>Russische Bots ?</a:t>
            </a:r>
          </a:p>
          <a:p>
            <a:pPr marL="501750" lvl="1" indent="-285750">
              <a:buFont typeface="Arial" panose="020B0604020202020204" pitchFamily="34" charset="0"/>
              <a:buChar char="•"/>
            </a:pPr>
            <a:r>
              <a:rPr lang="de-DE" dirty="0"/>
              <a:t>Bundestagswahl, </a:t>
            </a:r>
            <a:r>
              <a:rPr lang="de-DE" dirty="0" err="1"/>
              <a:t>Social</a:t>
            </a:r>
            <a:r>
              <a:rPr lang="de-DE" dirty="0"/>
              <a:t> Bots kaum beeinflusst, wohl wegen wenigen Twitter </a:t>
            </a:r>
            <a:r>
              <a:rPr lang="de-DE" dirty="0" err="1"/>
              <a:t>nutzern</a:t>
            </a:r>
            <a:r>
              <a:rPr lang="de-DE" dirty="0"/>
              <a:t> in DE</a:t>
            </a:r>
          </a:p>
          <a:p>
            <a:pPr marL="501750" lvl="1" indent="-285750">
              <a:buFont typeface="Arial" panose="020B0604020202020204" pitchFamily="34" charset="0"/>
              <a:buChar char="•"/>
            </a:pPr>
            <a:endParaRPr lang="de-DE" dirty="0"/>
          </a:p>
          <a:p>
            <a:pPr marL="0" lvl="0" indent="0">
              <a:buFont typeface="Arial" panose="020B0604020202020204" pitchFamily="34" charset="0"/>
              <a:buNone/>
            </a:pPr>
            <a:r>
              <a:rPr lang="de-DE" b="0" i="0" dirty="0">
                <a:solidFill>
                  <a:srgbClr val="3F3F3F"/>
                </a:solidFill>
                <a:effectLst/>
                <a:latin typeface="Roboto" panose="020B0604020202020204" pitchFamily="2" charset="0"/>
              </a:rPr>
              <a:t>Ist ein Netz von </a:t>
            </a:r>
            <a:r>
              <a:rPr lang="de-DE" b="0" i="0" dirty="0" err="1">
                <a:solidFill>
                  <a:srgbClr val="3F3F3F"/>
                </a:solidFill>
                <a:effectLst/>
                <a:latin typeface="Roboto" panose="020B0604020202020204" pitchFamily="2" charset="0"/>
              </a:rPr>
              <a:t>Social</a:t>
            </a:r>
            <a:r>
              <a:rPr lang="de-DE" b="0" i="0" dirty="0">
                <a:solidFill>
                  <a:srgbClr val="3F3F3F"/>
                </a:solidFill>
                <a:effectLst/>
                <a:latin typeface="Roboto" panose="020B0604020202020204" pitchFamily="2" charset="0"/>
              </a:rPr>
              <a:t> Bots einmal aktiv, kann es zur gezielten Verbreitung von Informationen eingesetzt werden – mit entsprechenden Möglichkeiten zur Desinformation, Täuschung und Manipulation von Meinungsbildungsprozessen. Die menschlichen Akteure hinter solchen Einsätzen können nicht nur andere Netzwerkpartner gezielt ansprechen. Dank der Vielzahl der automatisiert arbeitenden Nutzerkonten können Beiträge in nahezu beliebig hoher Anzahl veröffentlicht und unterstützt werden, wodurch abweichende Beiträge anderer Nutzer verdrängt werden und die von den Betreibern der Netze erwünschte Meinung scheinbar die Oberhand im Online-Diskurs gewinnt. – Bundesministerium für Inneres</a:t>
            </a:r>
          </a:p>
          <a:p>
            <a:pPr marL="0" lvl="0" indent="0">
              <a:buFont typeface="Arial" panose="020B0604020202020204" pitchFamily="34" charset="0"/>
              <a:buNone/>
            </a:pPr>
            <a:endParaRPr lang="de-DE" b="0" i="0" dirty="0">
              <a:solidFill>
                <a:srgbClr val="3F3F3F"/>
              </a:solidFill>
              <a:effectLst/>
              <a:latin typeface="Roboto" panose="020B0604020202020204" pitchFamily="2" charset="0"/>
            </a:endParaRPr>
          </a:p>
          <a:p>
            <a:pPr marL="0" lvl="0" indent="0">
              <a:buFont typeface="Arial" panose="020B0604020202020204" pitchFamily="34" charset="0"/>
              <a:buNone/>
            </a:pPr>
            <a:r>
              <a:rPr lang="de-DE" b="1" i="0" dirty="0">
                <a:solidFill>
                  <a:srgbClr val="3F3F3F"/>
                </a:solidFill>
                <a:effectLst/>
                <a:latin typeface="Roboto" panose="020B0604020202020204" pitchFamily="2" charset="0"/>
              </a:rPr>
              <a:t>Das Verbreiten von Desinformation verstößt gegen das Prinzip der Informationsfreiheit der Hackerethik</a:t>
            </a:r>
          </a:p>
          <a:p>
            <a:pPr marL="216000" lvl="1" indent="0">
              <a:buFont typeface="Arial" panose="020B0604020202020204" pitchFamily="34" charset="0"/>
              <a:buNone/>
            </a:pPr>
            <a:endParaRPr lang="de-DE" dirty="0"/>
          </a:p>
          <a:p>
            <a:pPr marL="216000" lvl="1" indent="0">
              <a:buFont typeface="Arial" panose="020B0604020202020204" pitchFamily="34" charset="0"/>
              <a:buNone/>
            </a:pPr>
            <a:r>
              <a:rPr lang="de-DE" dirty="0"/>
              <a:t>https://www.ionos.de/digitalguide/online-marketing/social-media/social-bots-was-koennen-die-meinungsroboter-wirklich/</a:t>
            </a:r>
            <a:br>
              <a:rPr lang="de-DE" dirty="0"/>
            </a:br>
            <a:r>
              <a:rPr lang="de-DE" dirty="0"/>
              <a:t>https://www.oeffentliche-it.de/-/social-bots</a:t>
            </a:r>
          </a:p>
          <a:p>
            <a:pPr marL="216000" lvl="1" indent="0">
              <a:buFont typeface="Arial" panose="020B0604020202020204" pitchFamily="34" charset="0"/>
              <a:buNone/>
            </a:pPr>
            <a:r>
              <a:rPr lang="de-DE" dirty="0"/>
              <a:t>https://www.independent.co.uk/life-style/gadgets-and-tech/news/brexit-twitter-bots-pro-leave-eu-referendum-result-oxford-university-study-a7800786.html</a:t>
            </a:r>
          </a:p>
          <a:p>
            <a:pPr marL="216000" lvl="1" indent="0">
              <a:buFont typeface="Arial" panose="020B0604020202020204" pitchFamily="34" charset="0"/>
              <a:buNone/>
            </a:pPr>
            <a:r>
              <a:rPr lang="de-DE" dirty="0"/>
              <a:t>https://wirtschaftslexikon.gabler.de/definition/social-bots-54247</a:t>
            </a:r>
          </a:p>
          <a:p>
            <a:pPr marL="216000" lvl="1" indent="0">
              <a:buFont typeface="Arial" panose="020B0604020202020204" pitchFamily="34" charset="0"/>
              <a:buNone/>
            </a:pP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164413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Hackerethik als Arbeitsethik (Pekka </a:t>
            </a:r>
            <a:r>
              <a:rPr lang="de-DE" dirty="0" err="1"/>
              <a:t>Himanen</a:t>
            </a:r>
            <a:r>
              <a:rPr lang="de-DE" dirty="0"/>
              <a:t>, Philosoph)</a:t>
            </a:r>
          </a:p>
          <a:p>
            <a:pPr marL="501750" lvl="1" indent="-285750">
              <a:buFont typeface="Arial" panose="020B0604020202020204" pitchFamily="34" charset="0"/>
              <a:buChar char="•"/>
            </a:pPr>
            <a:r>
              <a:rPr lang="de-DE" dirty="0"/>
              <a:t>Gegensatz zur Protestantischen Arbeitsethik</a:t>
            </a:r>
          </a:p>
          <a:p>
            <a:pPr marL="958950" lvl="2" indent="-285750">
              <a:buFont typeface="Arial" panose="020B0604020202020204" pitchFamily="34" charset="0"/>
              <a:buChar char="•"/>
            </a:pPr>
            <a:r>
              <a:rPr lang="de-DE" dirty="0"/>
              <a:t>Arbeit als Pflicht sieht, und herum die Freizeit gestaltet wird</a:t>
            </a:r>
          </a:p>
          <a:p>
            <a:pPr marL="958950" lvl="2" indent="-285750">
              <a:buFont typeface="Arial" panose="020B0604020202020204" pitchFamily="34" charset="0"/>
              <a:buChar char="•"/>
            </a:pPr>
            <a:r>
              <a:rPr lang="de-DE" dirty="0"/>
              <a:t>Ohne Arbeit kein „gesegnetes Leben</a:t>
            </a:r>
          </a:p>
          <a:p>
            <a:pPr marL="501750" lvl="1" indent="-285750">
              <a:buFont typeface="Arial" panose="020B0604020202020204" pitchFamily="34" charset="0"/>
              <a:buChar char="•"/>
            </a:pPr>
            <a:r>
              <a:rPr lang="de-DE" dirty="0"/>
              <a:t>Bei Hackerethik: Arbeit kann um die Freizeit gestaltet werden</a:t>
            </a:r>
          </a:p>
          <a:p>
            <a:pPr marL="958950" lvl="2" indent="-285750">
              <a:buFont typeface="Arial" panose="020B0604020202020204" pitchFamily="34" charset="0"/>
              <a:buChar char="•"/>
            </a:pPr>
            <a:r>
              <a:rPr lang="de-DE" dirty="0"/>
              <a:t>Durch neue Technologie </a:t>
            </a:r>
            <a:r>
              <a:rPr lang="de-DE" dirty="0">
                <a:sym typeface="Wingdings" panose="05000000000000000000" pitchFamily="2" charset="2"/>
              </a:rPr>
              <a:t> unabhängig von Ort und Zeit</a:t>
            </a:r>
          </a:p>
          <a:p>
            <a:pPr marL="501750" lvl="1" indent="-285750">
              <a:buFont typeface="Arial" panose="020B0604020202020204" pitchFamily="34" charset="0"/>
              <a:buChar char="•"/>
            </a:pPr>
            <a:endParaRPr lang="de-DE" dirty="0">
              <a:sym typeface="Wingdings" panose="05000000000000000000" pitchFamily="2" charset="2"/>
            </a:endParaRPr>
          </a:p>
          <a:p>
            <a:pPr marL="501750" lvl="1" indent="-285750">
              <a:buFont typeface="Arial" panose="020B0604020202020204" pitchFamily="34" charset="0"/>
              <a:buChar char="•"/>
            </a:pPr>
            <a:r>
              <a:rPr lang="de-DE" dirty="0"/>
              <a:t>Informationsökonomie verändert Arbeitsleben</a:t>
            </a:r>
          </a:p>
          <a:p>
            <a:pPr marL="958950" lvl="2" indent="-285750">
              <a:buFont typeface="Arial" panose="020B0604020202020204" pitchFamily="34" charset="0"/>
              <a:buChar char="•"/>
            </a:pPr>
            <a:r>
              <a:rPr lang="de-DE" dirty="0"/>
              <a:t>Teil der digitalen Ethik, wie wir da mit Problemen umgehen</a:t>
            </a:r>
          </a:p>
          <a:p>
            <a:pPr marL="216000" lvl="1" indent="0">
              <a:buFont typeface="Arial" panose="020B0604020202020204" pitchFamily="34" charset="0"/>
              <a:buNone/>
            </a:pPr>
            <a:endParaRPr lang="de-DE" dirty="0"/>
          </a:p>
          <a:p>
            <a:pPr marL="216000" lvl="1" indent="0">
              <a:buFont typeface="Arial" panose="020B0604020202020204" pitchFamily="34" charset="0"/>
              <a:buNone/>
            </a:pPr>
            <a:endParaRPr lang="de-DE" dirty="0"/>
          </a:p>
          <a:p>
            <a:pPr marL="501750" lvl="1" indent="-285750">
              <a:buFont typeface="Arial" panose="020B0604020202020204" pitchFamily="34" charset="0"/>
              <a:buChar char="•"/>
            </a:pPr>
            <a:endParaRPr lang="de-DE" dirty="0"/>
          </a:p>
          <a:p>
            <a:pPr marL="501750" lvl="1" indent="-285750">
              <a:buFont typeface="Arial" panose="020B0604020202020204" pitchFamily="34" charset="0"/>
              <a:buChar char="•"/>
            </a:pPr>
            <a:r>
              <a:rPr lang="de-DE" dirty="0"/>
              <a:t>Informationsfreiheit wird herausgestellt</a:t>
            </a:r>
          </a:p>
          <a:p>
            <a:pPr marL="958950" lvl="2" indent="-285750">
              <a:buFont typeface="Arial" panose="020B0604020202020204" pitchFamily="34" charset="0"/>
              <a:buChar char="•"/>
            </a:pPr>
            <a:r>
              <a:rPr lang="de-DE" dirty="0"/>
              <a:t>Durch offenen Code </a:t>
            </a:r>
            <a:r>
              <a:rPr lang="de-DE" dirty="0">
                <a:sym typeface="Wingdings" panose="05000000000000000000" pitchFamily="2" charset="2"/>
              </a:rPr>
              <a:t> mehr Fortschritt  </a:t>
            </a:r>
            <a:r>
              <a:rPr lang="de-DE" dirty="0" err="1">
                <a:sym typeface="Wingdings" panose="05000000000000000000" pitchFamily="2" charset="2"/>
              </a:rPr>
              <a:t>Gesallschaft</a:t>
            </a:r>
            <a:r>
              <a:rPr lang="de-DE" dirty="0">
                <a:sym typeface="Wingdings" panose="05000000000000000000" pitchFamily="2" charset="2"/>
              </a:rPr>
              <a:t> dadurch besser gehen</a:t>
            </a:r>
          </a:p>
          <a:p>
            <a:pPr marL="958950" lvl="2" indent="-285750">
              <a:buFont typeface="Arial" panose="020B0604020202020204" pitchFamily="34" charset="0"/>
              <a:buChar char="•"/>
            </a:pPr>
            <a:r>
              <a:rPr lang="de-DE" dirty="0">
                <a:sym typeface="Wingdings" panose="05000000000000000000" pitchFamily="2" charset="2"/>
              </a:rPr>
              <a:t>Auch Unternehmen wollen Fortschritt  Geld durch </a:t>
            </a:r>
            <a:r>
              <a:rPr lang="de-DE" dirty="0" err="1">
                <a:sym typeface="Wingdings" panose="05000000000000000000" pitchFamily="2" charset="2"/>
              </a:rPr>
              <a:t>Technoligie</a:t>
            </a:r>
            <a:endParaRPr lang="de-DE" dirty="0">
              <a:sym typeface="Wingdings" panose="05000000000000000000" pitchFamily="2" charset="2"/>
            </a:endParaRPr>
          </a:p>
          <a:p>
            <a:pPr marL="958950" lvl="2" indent="-285750">
              <a:buFont typeface="Arial" panose="020B0604020202020204" pitchFamily="34" charset="0"/>
              <a:buChar char="•"/>
            </a:pPr>
            <a:r>
              <a:rPr lang="de-DE" dirty="0">
                <a:sym typeface="Wingdings" panose="05000000000000000000" pitchFamily="2" charset="2"/>
              </a:rPr>
              <a:t>Aber Unternehmen </a:t>
            </a:r>
            <a:r>
              <a:rPr lang="de-DE" dirty="0" err="1">
                <a:sym typeface="Wingdings" panose="05000000000000000000" pitchFamily="2" charset="2"/>
              </a:rPr>
              <a:t>Informations</a:t>
            </a:r>
            <a:r>
              <a:rPr lang="de-DE" dirty="0">
                <a:sym typeface="Wingdings" panose="05000000000000000000" pitchFamily="2" charset="2"/>
              </a:rPr>
              <a:t> geschlossen halten wollen</a:t>
            </a:r>
          </a:p>
          <a:p>
            <a:pPr marL="1416150" lvl="3" indent="-285750">
              <a:buFont typeface="Arial" panose="020B0604020202020204" pitchFamily="34" charset="0"/>
              <a:buChar char="•"/>
            </a:pPr>
            <a:r>
              <a:rPr lang="de-DE" dirty="0">
                <a:sym typeface="Wingdings" panose="05000000000000000000" pitchFamily="2" charset="2"/>
              </a:rPr>
              <a:t> mehr Geld</a:t>
            </a: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Die Hackerethik ist hier mehr als eine Arbeitsethik gemeint. In der Informationsökonomie ist diese mehr und mehr verbreitet, da die Unternehmen Wachstum durch Innovation erreichen wollen. Dabei ist die "Hackerethik" der dominierende Anteil (in diesen Unternehmen). Hackerethik meint hier, kreativ zu Arbeiten und Probleme mit seinem kreativen Denken zu lösen. Die Hackerethik steht hier im Konflikt mit der "Protestantischen </a:t>
            </a:r>
            <a:r>
              <a:rPr lang="de-DE" dirty="0" err="1"/>
              <a:t>Arbeitsehtik</a:t>
            </a:r>
            <a:r>
              <a:rPr lang="de-DE" dirty="0"/>
              <a:t>", die vor allem das unreflektierte Arbeiten darstellt.</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Bundesverband Digitale Wirtschaft e.V. </a:t>
            </a:r>
            <a:r>
              <a:rPr lang="de-DE" dirty="0">
                <a:sym typeface="Wingdings" panose="05000000000000000000" pitchFamily="2" charset="2"/>
              </a:rPr>
              <a:t> eigentlich Unternehmerverband</a:t>
            </a:r>
            <a:endParaRPr lang="de-DE" dirty="0"/>
          </a:p>
          <a:p>
            <a:pPr marL="298350" indent="-285750">
              <a:buFont typeface="Arial" panose="020B0604020202020204" pitchFamily="34" charset="0"/>
              <a:buChar char="•"/>
            </a:pPr>
            <a:r>
              <a:rPr lang="de-DE" dirty="0"/>
              <a:t>Professionsethik (Hackerethik als Vorbild) https://www.bvdw.org/fileadmin/bvdw/upload/dokumente/BVDW_Digitale_Ethik.pdf</a:t>
            </a:r>
          </a:p>
          <a:p>
            <a:pPr marL="755550" lvl="1" indent="-285750">
              <a:buFont typeface="Arial" panose="020B0604020202020204" pitchFamily="34" charset="0"/>
              <a:buChar char="•"/>
            </a:pPr>
            <a:r>
              <a:rPr lang="de-DE" dirty="0"/>
              <a:t>Coder-Ethik</a:t>
            </a:r>
          </a:p>
          <a:p>
            <a:pPr marL="755550" lvl="1" indent="-285750">
              <a:buFont typeface="Arial" panose="020B0604020202020204" pitchFamily="34" charset="0"/>
              <a:buChar char="•"/>
            </a:pPr>
            <a:r>
              <a:rPr lang="de-DE" dirty="0"/>
              <a:t>Moderne Datenethik kann sich von der Hackerethik inspirieren lassen</a:t>
            </a:r>
          </a:p>
          <a:p>
            <a:pPr marL="1212750" lvl="2" indent="-285750">
              <a:buFont typeface="Arial" panose="020B0604020202020204" pitchFamily="34" charset="0"/>
              <a:buChar char="•"/>
            </a:pPr>
            <a:r>
              <a:rPr lang="de-DE" dirty="0"/>
              <a:t>„Von diesem historischen Vermächtnis kann sich eine moderne Datenethik inspirieren lassen.“ - BVDW</a:t>
            </a:r>
          </a:p>
          <a:p>
            <a:pPr marL="755550" lvl="1" indent="-285750">
              <a:buFont typeface="Arial" panose="020B0604020202020204" pitchFamily="34" charset="0"/>
              <a:buChar char="•"/>
            </a:pPr>
            <a:r>
              <a:rPr lang="de-DE" dirty="0"/>
              <a:t>Nicht an einer Technologie arbeiten, wenn diese gegen die Menschenwürde  verstößt </a:t>
            </a:r>
            <a:r>
              <a:rPr lang="de-DE" dirty="0">
                <a:sym typeface="Wingdings" panose="05000000000000000000" pitchFamily="2" charset="2"/>
              </a:rPr>
              <a:t> auf Missstände öffentlich hinweisen</a:t>
            </a:r>
          </a:p>
          <a:p>
            <a:pPr marL="1212750" lvl="2" indent="-285750">
              <a:buFont typeface="Arial" panose="020B0604020202020204" pitchFamily="34" charset="0"/>
              <a:buChar char="•"/>
            </a:pPr>
            <a:r>
              <a:rPr lang="de-DE" dirty="0">
                <a:sym typeface="Wingdings" panose="05000000000000000000" pitchFamily="2" charset="2"/>
              </a:rPr>
              <a:t>Informationen sollen frei sein</a:t>
            </a:r>
          </a:p>
          <a:p>
            <a:pPr marL="1212750" lvl="2" indent="-285750">
              <a:buFont typeface="Arial" panose="020B0604020202020204" pitchFamily="34" charset="0"/>
              <a:buChar char="•"/>
            </a:pPr>
            <a:r>
              <a:rPr lang="de-DE" dirty="0">
                <a:sym typeface="Wingdings" panose="05000000000000000000" pitchFamily="2" charset="2"/>
              </a:rPr>
              <a:t>Computer können dein Leben zum besseren verändern  heißt nicht dass es sie muss</a:t>
            </a:r>
          </a:p>
          <a:p>
            <a:pPr marL="1212750" lvl="2" indent="-285750">
              <a:buFont typeface="Arial" panose="020B0604020202020204" pitchFamily="34" charset="0"/>
              <a:buChar char="•"/>
            </a:pPr>
            <a:r>
              <a:rPr lang="de-DE" dirty="0">
                <a:sym typeface="Wingdings" panose="05000000000000000000" pitchFamily="2" charset="2"/>
              </a:rPr>
              <a:t>Technologie durch offen Code</a:t>
            </a:r>
            <a:endParaRPr lang="de-DE" dirty="0"/>
          </a:p>
          <a:p>
            <a:endParaRPr lang="de-DE" dirty="0"/>
          </a:p>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755550" lvl="1" indent="-285750">
              <a:buFont typeface="Arial" panose="020B0604020202020204" pitchFamily="34" charset="0"/>
              <a:buChar char="•"/>
            </a:pPr>
            <a:r>
              <a:rPr lang="de-DE" dirty="0"/>
              <a:t>Weil wir Können haben und kreativ an Probleme rangehen</a:t>
            </a:r>
          </a:p>
          <a:p>
            <a:pPr marL="298350" indent="-285750">
              <a:buFont typeface="Arial" panose="020B0604020202020204" pitchFamily="34" charset="0"/>
              <a:buChar char="•"/>
            </a:pPr>
            <a:r>
              <a:rPr lang="de-DE" dirty="0"/>
              <a:t>Hackerethik anwenden auf Programmieren</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35</a:t>
            </a:fld>
            <a:endParaRPr lang="de-DE" dirty="0"/>
          </a:p>
        </p:txBody>
      </p:sp>
    </p:spTree>
    <p:extLst>
      <p:ext uri="{BB962C8B-B14F-4D97-AF65-F5344CB8AC3E}">
        <p14:creationId xmlns:p14="http://schemas.microsoft.com/office/powerpoint/2010/main" val="388138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p>
          <a:p>
            <a:pPr marL="44550" indent="-285750">
              <a:buFont typeface="Arial" panose="020B0604020202020204" pitchFamily="34" charset="0"/>
              <a:buChar char="•"/>
            </a:pPr>
            <a:r>
              <a:rPr lang="de-DE" dirty="0">
                <a:sym typeface="Wingdings" panose="05000000000000000000" pitchFamily="2" charset="2"/>
              </a:rPr>
              <a:t>Aber Bedeutung des Begriffs „Hacker“, in Hackerkultur ist andere</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lvl="0" indent="-285750">
              <a:buFont typeface="Arial" panose="020B0604020202020204" pitchFamily="34" charset="0"/>
              <a:buChar char="•"/>
            </a:pPr>
            <a:r>
              <a:rPr lang="de-DE" dirty="0"/>
              <a:t>Heimcomputerszene (</a:t>
            </a:r>
            <a:r>
              <a:rPr lang="de-DE" dirty="0" err="1"/>
              <a:t>Hombrew</a:t>
            </a:r>
            <a:r>
              <a:rPr lang="de-DE" dirty="0"/>
              <a:t> Computer Club)</a:t>
            </a:r>
          </a:p>
          <a:p>
            <a:pPr marL="755550" lvl="1" indent="-285750">
              <a:buFont typeface="Arial" panose="020B0604020202020204" pitchFamily="34" charset="0"/>
              <a:buChar char="•"/>
            </a:pPr>
            <a:r>
              <a:rPr lang="de-DE" dirty="0"/>
              <a:t>Hobbybastler und Elektronikenthusiasten trafen sich, um Informationen auszutauschen</a:t>
            </a:r>
          </a:p>
          <a:p>
            <a:pPr marL="755550" lvl="1" indent="-285750">
              <a:buFont typeface="Arial" panose="020B0604020202020204" pitchFamily="34" charset="0"/>
              <a:buChar char="•"/>
            </a:pPr>
            <a:r>
              <a:rPr lang="de-DE" dirty="0"/>
              <a:t>Mitbegründer von Apple Steve Wozniak kommt bspw. Aus dieser Szene</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Früher Bspw. 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755550" lvl="1" indent="-285750">
              <a:buFont typeface="Arial" panose="020B0604020202020204" pitchFamily="34" charset="0"/>
              <a:buChar char="•"/>
            </a:pPr>
            <a:r>
              <a:rPr lang="de-DE" dirty="0"/>
              <a:t>Seit 1980er der Begriff „Hacker“ in der Öffentlichkeit immer schlechtere </a:t>
            </a:r>
            <a:r>
              <a:rPr lang="de-DE" dirty="0" err="1"/>
              <a:t>Konotation</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Software offen, also Quellcode ist einsehbar </a:t>
            </a:r>
            <a:r>
              <a:rPr lang="de-DE" dirty="0">
                <a:sym typeface="Wingdings" panose="05000000000000000000" pitchFamily="2" charset="2"/>
              </a:rPr>
              <a:t> eigene und fremde Softwareverbesserungen können vorgenommen werden</a:t>
            </a:r>
          </a:p>
          <a:p>
            <a:pPr marL="501750" lvl="1" indent="-285750">
              <a:buFont typeface="Arial" panose="020B0604020202020204" pitchFamily="34" charset="0"/>
              <a:buChar char="•"/>
            </a:pPr>
            <a:r>
              <a:rPr lang="de-DE" dirty="0">
                <a:sym typeface="Wingdings" panose="05000000000000000000" pitchFamily="2" charset="2"/>
              </a:rPr>
              <a:t> Produkt wird insgesamt besser  Technologischer Fortschritt im Allgemeinen</a:t>
            </a:r>
            <a:endParaRPr lang="de-DE" dirty="0"/>
          </a:p>
          <a:p>
            <a:pPr marL="501750" lvl="1" indent="-285750">
              <a:buFont typeface="Arial" panose="020B0604020202020204" pitchFamily="34" charset="0"/>
              <a:buChar char="•"/>
            </a:pPr>
            <a:r>
              <a:rPr lang="de-DE" dirty="0"/>
              <a:t>Grundsätze tief verankert in der Hackerethik</a:t>
            </a:r>
          </a:p>
          <a:p>
            <a:pPr marL="501750" lvl="1" indent="-285750">
              <a:buFont typeface="Arial" panose="020B0604020202020204" pitchFamily="34" charset="0"/>
              <a:buChar char="•"/>
            </a:pPr>
            <a:r>
              <a:rPr lang="de-DE" dirty="0"/>
              <a:t>Daraus entstand später auch die Open-Source-Bewegung</a:t>
            </a:r>
          </a:p>
          <a:p>
            <a:pPr marL="501750" lvl="1" indent="-285750">
              <a:buFont typeface="Arial" panose="020B0604020202020204" pitchFamily="34" charset="0"/>
              <a:buChar char="•"/>
            </a:pPr>
            <a:r>
              <a:rPr lang="de-DE" dirty="0"/>
              <a:t>Freie-Hardware-Bewegung, gleiche nur für Baupläne (Arduino)</a:t>
            </a:r>
          </a:p>
          <a:p>
            <a:pPr marL="501750" lvl="1" indent="-285750">
              <a:buFont typeface="Arial" panose="020B0604020202020204" pitchFamily="34" charset="0"/>
              <a:buChar char="•"/>
            </a:pP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Hier seht ihr im Überblick die unterschiedlichen Bezeichnung eines Hackers</a:t>
            </a:r>
          </a:p>
          <a:p>
            <a:pPr marL="628650" lvl="1" indent="-171450">
              <a:buFont typeface="Arial" panose="020B0604020202020204" pitchFamily="34" charset="0"/>
              <a:buChar char="•"/>
            </a:pPr>
            <a:r>
              <a:rPr lang="de-DE" dirty="0"/>
              <a:t>und die Abgrenzung zwischen Hackern und Crackern</a:t>
            </a:r>
          </a:p>
          <a:p>
            <a:pPr marL="628650" lvl="1" indent="-171450">
              <a:buFont typeface="Arial" panose="020B0604020202020204" pitchFamily="34" charset="0"/>
              <a:buChar char="•"/>
            </a:pPr>
            <a:r>
              <a:rPr lang="de-DE" dirty="0"/>
              <a:t>aus den 3 Sichtweisen</a:t>
            </a:r>
          </a:p>
          <a:p>
            <a:pPr marL="1085850" lvl="2" indent="-171450">
              <a:buFont typeface="Arial" panose="020B0604020202020204" pitchFamily="34" charset="0"/>
              <a:buChar char="•"/>
            </a:pPr>
            <a:r>
              <a:rPr lang="de-DE" dirty="0"/>
              <a:t>aus der heutigen öffentlichen Sichtweise</a:t>
            </a:r>
          </a:p>
          <a:p>
            <a:pPr marL="1085850" lvl="2" indent="-171450">
              <a:buFont typeface="Arial" panose="020B0604020202020204" pitchFamily="34" charset="0"/>
              <a:buChar char="•"/>
            </a:pPr>
            <a:r>
              <a:rPr lang="de-DE" dirty="0"/>
              <a:t>aus der Sichtweise der akademischen Hackerbewegung</a:t>
            </a:r>
          </a:p>
          <a:p>
            <a:pPr marL="1085850" lvl="2" indent="-171450">
              <a:buFont typeface="Arial" panose="020B0604020202020204" pitchFamily="34" charset="0"/>
              <a:buChar char="•"/>
            </a:pPr>
            <a:r>
              <a:rPr lang="de-DE" dirty="0"/>
              <a:t>und aus der Sichtweise der Hacker die aus der </a:t>
            </a:r>
            <a:r>
              <a:rPr lang="de-DE" dirty="0" err="1"/>
              <a:t>Crackerszene</a:t>
            </a:r>
            <a:r>
              <a:rPr lang="de-DE" dirty="0"/>
              <a:t> kommen (also die aus der Computersicherheit)</a:t>
            </a:r>
          </a:p>
          <a:p>
            <a:pPr marL="171450" lvl="0" indent="-171450">
              <a:buFont typeface="Arial" panose="020B0604020202020204" pitchFamily="34" charset="0"/>
              <a:buChar char="•"/>
            </a:pPr>
            <a:r>
              <a:rPr lang="de-DE" dirty="0"/>
              <a:t>der Linke Kreis beinhaltet allgemein Tüftler*innen man als Hacker bezeichnen könnte</a:t>
            </a:r>
          </a:p>
          <a:p>
            <a:pPr marL="171450" lvl="0" indent="-171450">
              <a:buFont typeface="Arial" panose="020B0604020202020204" pitchFamily="34" charset="0"/>
              <a:buChar char="•"/>
            </a:pPr>
            <a:r>
              <a:rPr lang="de-DE" dirty="0"/>
              <a:t>Der rechte Kreis umschließt alle Hacker die im Bereich Computersicherheit tätig sind</a:t>
            </a:r>
          </a:p>
          <a:p>
            <a:pPr marL="628650" lvl="1" indent="-171450">
              <a:buFont typeface="Arial" panose="020B0604020202020204" pitchFamily="34" charset="0"/>
              <a:buChar char="•"/>
            </a:pPr>
            <a:r>
              <a:rPr lang="de-DE" dirty="0"/>
              <a:t>wobei es auch Überschneidungen geben kann</a:t>
            </a:r>
          </a:p>
          <a:p>
            <a:pPr marL="628650" lvl="1" indent="-171450">
              <a:buFont typeface="Arial" panose="020B0604020202020204" pitchFamily="34" charset="0"/>
              <a:buChar char="•"/>
            </a:pPr>
            <a:r>
              <a:rPr lang="de-DE" dirty="0"/>
              <a:t>man kann natürlich sowohl Tüftler*in im weiteren sind sein und auch Hacker mit Bezug auf Computersicherheit</a:t>
            </a:r>
          </a:p>
          <a:p>
            <a:pPr marL="1085850" lvl="2" indent="-171450">
              <a:buFont typeface="Arial" panose="020B0604020202020204" pitchFamily="34" charset="0"/>
              <a:buChar char="•"/>
            </a:pPr>
            <a:r>
              <a:rPr lang="de-DE" dirty="0"/>
              <a:t>sind noch in gut und böse aufgeteilt, man kann natürlich nicht genau sagen was gut und böse ist</a:t>
            </a:r>
          </a:p>
          <a:p>
            <a:pPr marL="1085850" lvl="2" indent="-171450">
              <a:buFont typeface="Arial" panose="020B0604020202020204" pitchFamily="34" charset="0"/>
              <a:buChar char="•"/>
            </a:pPr>
            <a:r>
              <a:rPr lang="de-DE" dirty="0"/>
              <a:t>aber vereinfacht ob sie die Hackerethik befolgen oder nicht</a:t>
            </a:r>
          </a:p>
          <a:p>
            <a:pPr marL="1085850" lvl="2"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aus der öffentlichen Sichtweise sind Hacker eigentlich nur Computersicherheitshacker</a:t>
            </a:r>
          </a:p>
          <a:p>
            <a:pPr marL="628650" lvl="1" indent="-171450">
              <a:buFont typeface="Arial" panose="020B0604020202020204" pitchFamily="34" charset="0"/>
              <a:buChar char="•"/>
            </a:pPr>
            <a:r>
              <a:rPr lang="de-DE" dirty="0"/>
              <a:t>und auch überwiegend „böse“ Hacker</a:t>
            </a:r>
          </a:p>
          <a:p>
            <a:pPr marL="628650" lvl="1" indent="-171450">
              <a:buFont typeface="Arial" panose="020B0604020202020204" pitchFamily="34" charset="0"/>
              <a:buChar char="•"/>
            </a:pPr>
            <a:r>
              <a:rPr lang="de-DE" dirty="0"/>
              <a:t>es können aber auch „gute“ Hacker gemeint sein</a:t>
            </a:r>
          </a:p>
          <a:p>
            <a:pPr marL="628650" lvl="1" indent="-171450">
              <a:buFont typeface="Arial" panose="020B0604020202020204" pitchFamily="34" charset="0"/>
              <a:buChar char="•"/>
            </a:pPr>
            <a:r>
              <a:rPr lang="de-DE" dirty="0"/>
              <a:t>aber eher negativ gemeint</a:t>
            </a:r>
          </a:p>
          <a:p>
            <a:pPr marL="171450" lvl="0" indent="-171450">
              <a:buFont typeface="Arial" panose="020B0604020202020204" pitchFamily="34" charset="0"/>
              <a:buChar char="•"/>
            </a:pPr>
            <a:r>
              <a:rPr lang="de-DE" dirty="0"/>
              <a:t>der Begriff „Cracker“ wird fast gar nicht </a:t>
            </a:r>
            <a:r>
              <a:rPr lang="de-DE" dirty="0" err="1"/>
              <a:t>angwendent</a:t>
            </a:r>
            <a:endParaRPr lang="de-DE" dirty="0"/>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akademischen Hacker haben sich klar abgegrenzt (seit den 1990ern) und wollten nichts mit den Hackern aus der Computersicherheit zu tun haben</a:t>
            </a:r>
          </a:p>
          <a:p>
            <a:pPr marL="628650" lvl="1" indent="-171450">
              <a:buFont typeface="Arial" panose="020B0604020202020204" pitchFamily="34" charset="0"/>
              <a:buChar char="•"/>
            </a:pPr>
            <a:r>
              <a:rPr lang="de-DE" dirty="0"/>
              <a:t>deswegen bezeichnen sie nur alle Tüftler*innen als Hacker und Cracker sind alle aus der Computersicherheit</a:t>
            </a:r>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Computersicherheitshacker wiederum bezeichnen die Tüftler*innen</a:t>
            </a:r>
          </a:p>
          <a:p>
            <a:pPr marL="628650" lvl="1" indent="-171450">
              <a:buFont typeface="Arial" panose="020B0604020202020204" pitchFamily="34" charset="0"/>
              <a:buChar char="•"/>
            </a:pPr>
            <a:r>
              <a:rPr lang="de-DE" dirty="0"/>
              <a:t>und die Computersicherheitshacker mit guten Absichten als Hacker</a:t>
            </a:r>
          </a:p>
          <a:p>
            <a:pPr marL="628650" lvl="1" indent="-171450">
              <a:buFont typeface="Arial" panose="020B0604020202020204" pitchFamily="34" charset="0"/>
              <a:buChar char="•"/>
            </a:pPr>
            <a:r>
              <a:rPr lang="de-DE" dirty="0"/>
              <a:t>Cracker nennen sie nur Leute mit schlechten Absichten (also die „bösen“ Cracker) und Leute mit wenig Hintergrundwissen</a:t>
            </a:r>
          </a:p>
          <a:p>
            <a:pPr marL="1085850" lvl="2" indent="-171450">
              <a:buFont typeface="Arial" panose="020B0604020202020204" pitchFamily="34" charset="0"/>
              <a:buChar char="•"/>
            </a:pPr>
            <a:r>
              <a:rPr lang="de-DE" dirty="0"/>
              <a:t>Cracker sind bspw. </a:t>
            </a:r>
            <a:r>
              <a:rPr lang="de-DE" dirty="0" err="1"/>
              <a:t>Scriptkiddies</a:t>
            </a:r>
            <a:r>
              <a:rPr lang="de-DE" dirty="0"/>
              <a:t>, weil sie weder technisches </a:t>
            </a:r>
            <a:r>
              <a:rPr lang="de-DE" dirty="0" err="1"/>
              <a:t>Know-How</a:t>
            </a:r>
            <a:r>
              <a:rPr lang="de-DE" dirty="0"/>
              <a:t> noch einen guten Zweck im Blick haben</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2.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7" Type="http://schemas.openxmlformats.org/officeDocument/2006/relationships/hyperlink" Target="https://move.bg/the-wild-west-of-cybercrime-white-hats-versus-black-hat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endParaRPr lang="de-DE" dirty="0"/>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12</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262192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Glossar</a:t>
            </a:r>
          </a:p>
          <a:p>
            <a:pPr marL="298350" indent="-285750">
              <a:buFont typeface="Arial" panose="020B0604020202020204" pitchFamily="34" charset="0"/>
              <a:buChar char="•"/>
            </a:pPr>
            <a:r>
              <a:rPr lang="de-DE" dirty="0"/>
              <a:t>Aktuelle Version (seit 2003 nicht geändert)</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734303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spTree>
    <p:extLst>
      <p:ext uri="{BB962C8B-B14F-4D97-AF65-F5344CB8AC3E}">
        <p14:creationId xmlns:p14="http://schemas.microsoft.com/office/powerpoint/2010/main" val="138683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Ethisches eindringen in Systeme (Computersicherheit)</a:t>
            </a:r>
          </a:p>
          <a:p>
            <a:r>
              <a:rPr lang="de-DE" dirty="0"/>
              <a:t>Sehr rudimentär gehalten, viel Interpretationsmöglichkeiten</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17</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10270848" cy="4644000"/>
          </a:xfrm>
        </p:spPr>
        <p:txBody>
          <a:bodyPr/>
          <a:lstStyle/>
          <a:p>
            <a:pPr marL="298350" indent="-285750">
              <a:buFont typeface="Arial" panose="020B0604020202020204" pitchFamily="34" charset="0"/>
              <a:buChar char="•"/>
            </a:pPr>
            <a:r>
              <a:rPr lang="de-DE" sz="1700" dirty="0"/>
              <a:t>Kategorischer Imperativ (Kant):</a:t>
            </a:r>
            <a:br>
              <a:rPr lang="de-DE" sz="1700" dirty="0"/>
            </a:br>
            <a:r>
              <a:rPr lang="de-DE" sz="1700" dirty="0"/>
              <a:t> „Handle nur nach derjenigen Maxime, durch die du zugleich wollen kannst, dass sie ein allgemeines Gesetz werde“</a:t>
            </a:r>
          </a:p>
          <a:p>
            <a:pPr marL="298350" indent="-285750">
              <a:buFont typeface="Arial" panose="020B0604020202020204" pitchFamily="34" charset="0"/>
              <a:buChar char="•"/>
            </a:pPr>
            <a:r>
              <a:rPr lang="de-DE" sz="1700" dirty="0"/>
              <a:t>Grundrechte Artikel 1 (Freiheit, Gleichheit, Brüderlichkeit):</a:t>
            </a:r>
            <a:br>
              <a:rPr lang="de-DE" sz="1700" dirty="0"/>
            </a:br>
            <a:r>
              <a:rPr lang="de-DE" sz="1700" dirty="0"/>
              <a:t>„</a:t>
            </a:r>
            <a:r>
              <a:rPr lang="de-DE" sz="1700" b="0" i="0" dirty="0">
                <a:solidFill>
                  <a:srgbClr val="202122"/>
                </a:solidFill>
                <a:effectLst/>
              </a:rPr>
              <a:t>Alle Menschen sind frei und gleich an Würde und Rechten geboren. Sie sind mit Vernunft und Gewissen begabt und sollen einander im Geist der Brüderlichkeit begegnen.“</a:t>
            </a:r>
          </a:p>
          <a:p>
            <a:pPr marL="298350" indent="-285750">
              <a:buFont typeface="Arial" panose="020B0604020202020204" pitchFamily="34" charset="0"/>
              <a:buChar char="•"/>
            </a:pPr>
            <a:r>
              <a:rPr lang="de-DE" sz="1700" dirty="0">
                <a:solidFill>
                  <a:srgbClr val="202122"/>
                </a:solidFill>
              </a:rPr>
              <a:t>Gewissensfreiheit in Deutschland:</a:t>
            </a:r>
            <a:br>
              <a:rPr lang="de-DE" sz="1700" dirty="0">
                <a:solidFill>
                  <a:srgbClr val="202122"/>
                </a:solidFill>
              </a:rPr>
            </a:br>
            <a:r>
              <a:rPr lang="de-DE" sz="1700" dirty="0"/>
              <a:t>„</a:t>
            </a:r>
            <a:r>
              <a:rPr lang="de-DE" sz="1700" b="0" i="0" dirty="0">
                <a:effectLst/>
              </a:rPr>
              <a:t>Recht des Menschen, in seinen Äußerungen und Handlungen nur seinem Gewissen zu folgen“</a:t>
            </a:r>
            <a:endParaRPr lang="de-DE" sz="1700" dirty="0"/>
          </a:p>
          <a:p>
            <a:pPr marL="298350" indent="-285750">
              <a:buFont typeface="Arial" panose="020B0604020202020204" pitchFamily="34" charset="0"/>
              <a:buChar char="•"/>
            </a:pPr>
            <a:r>
              <a:rPr lang="de-DE" sz="1700" dirty="0"/>
              <a:t>Meinungsfreiheit sowie Pressefreiheit, es gelten jedoch folgende Ausnahmen (Meinungsfreiheit):</a:t>
            </a:r>
          </a:p>
          <a:p>
            <a:pPr marL="501750" lvl="1" indent="-285750">
              <a:buFont typeface="Arial" panose="020B0604020202020204" pitchFamily="34" charset="0"/>
              <a:buChar char="•"/>
            </a:pPr>
            <a:r>
              <a:rPr lang="de-DE" sz="1700" dirty="0"/>
              <a:t>die Weitergabe als geheim klassifizierter Informationen</a:t>
            </a:r>
          </a:p>
          <a:p>
            <a:pPr marL="501750" lvl="1" indent="-285750">
              <a:buFont typeface="Arial" panose="020B0604020202020204" pitchFamily="34" charset="0"/>
              <a:buChar char="•"/>
            </a:pPr>
            <a:r>
              <a:rPr lang="de-DE" sz="1700" dirty="0"/>
              <a:t>die Grenze der öffentlichen Sicherheit</a:t>
            </a:r>
          </a:p>
          <a:p>
            <a:pPr marL="501750" lvl="1" indent="-285750">
              <a:buFont typeface="Arial" panose="020B0604020202020204" pitchFamily="34" charset="0"/>
              <a:buChar char="•"/>
            </a:pPr>
            <a:r>
              <a:rPr lang="de-DE" sz="1700" dirty="0"/>
              <a:t>die nichtautorisierte Weitergabe urheberrechtlich geschützter Informationen (z. B. das Urheberrechtsgesetz) </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185766" y="1548427"/>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
        <p:nvSpPr>
          <p:cNvPr id="2" name="Textfeld 1">
            <a:extLst>
              <a:ext uri="{FF2B5EF4-FFF2-40B4-BE49-F238E27FC236}">
                <a16:creationId xmlns:a16="http://schemas.microsoft.com/office/drawing/2014/main" id="{5FC9BCE2-2F6B-44A9-993E-7F48830D22F9}"/>
              </a:ext>
            </a:extLst>
          </p:cNvPr>
          <p:cNvSpPr txBox="1"/>
          <p:nvPr/>
        </p:nvSpPr>
        <p:spPr>
          <a:xfrm>
            <a:off x="1086373" y="2021487"/>
            <a:ext cx="1798721" cy="369332"/>
          </a:xfrm>
          <a:prstGeom prst="rect">
            <a:avLst/>
          </a:prstGeom>
          <a:noFill/>
        </p:spPr>
        <p:txBody>
          <a:bodyPr wrap="square" rtlCol="0">
            <a:spAutoFit/>
          </a:bodyPr>
          <a:lstStyle/>
          <a:p>
            <a:r>
              <a:rPr lang="de-DE" dirty="0"/>
              <a:t>Datensicherheit</a:t>
            </a:r>
          </a:p>
        </p:txBody>
      </p:sp>
      <p:sp>
        <p:nvSpPr>
          <p:cNvPr id="7" name="Textfeld 6">
            <a:extLst>
              <a:ext uri="{FF2B5EF4-FFF2-40B4-BE49-F238E27FC236}">
                <a16:creationId xmlns:a16="http://schemas.microsoft.com/office/drawing/2014/main" id="{CF35C444-9578-4314-A2F4-D2726851A7FF}"/>
              </a:ext>
            </a:extLst>
          </p:cNvPr>
          <p:cNvSpPr txBox="1"/>
          <p:nvPr/>
        </p:nvSpPr>
        <p:spPr>
          <a:xfrm>
            <a:off x="3247044" y="2385389"/>
            <a:ext cx="2175660" cy="369332"/>
          </a:xfrm>
          <a:prstGeom prst="rect">
            <a:avLst/>
          </a:prstGeom>
          <a:noFill/>
        </p:spPr>
        <p:txBody>
          <a:bodyPr wrap="square" rtlCol="0">
            <a:spAutoFit/>
          </a:bodyPr>
          <a:lstStyle/>
          <a:p>
            <a:r>
              <a:rPr lang="de-DE" dirty="0"/>
              <a:t>Informationsfreiheit</a:t>
            </a:r>
          </a:p>
        </p:txBody>
      </p:sp>
      <p:sp>
        <p:nvSpPr>
          <p:cNvPr id="8" name="Textfeld 7">
            <a:extLst>
              <a:ext uri="{FF2B5EF4-FFF2-40B4-BE49-F238E27FC236}">
                <a16:creationId xmlns:a16="http://schemas.microsoft.com/office/drawing/2014/main" id="{B6409ECF-7B39-4C84-A195-1B30B5CEA3DE}"/>
              </a:ext>
            </a:extLst>
          </p:cNvPr>
          <p:cNvSpPr txBox="1"/>
          <p:nvPr/>
        </p:nvSpPr>
        <p:spPr>
          <a:xfrm>
            <a:off x="1329009" y="2858449"/>
            <a:ext cx="2175660" cy="369332"/>
          </a:xfrm>
          <a:prstGeom prst="rect">
            <a:avLst/>
          </a:prstGeom>
          <a:noFill/>
        </p:spPr>
        <p:txBody>
          <a:bodyPr wrap="square" rtlCol="0">
            <a:spAutoFit/>
          </a:bodyPr>
          <a:lstStyle/>
          <a:p>
            <a:r>
              <a:rPr lang="de-DE" dirty="0"/>
              <a:t>Hackerethik</a:t>
            </a:r>
          </a:p>
        </p:txBody>
      </p:sp>
      <p:sp>
        <p:nvSpPr>
          <p:cNvPr id="10" name="Textfeld 9">
            <a:extLst>
              <a:ext uri="{FF2B5EF4-FFF2-40B4-BE49-F238E27FC236}">
                <a16:creationId xmlns:a16="http://schemas.microsoft.com/office/drawing/2014/main" id="{68DFC6E5-18C4-405F-842C-1A430DCFBA34}"/>
              </a:ext>
            </a:extLst>
          </p:cNvPr>
          <p:cNvSpPr txBox="1"/>
          <p:nvPr/>
        </p:nvSpPr>
        <p:spPr>
          <a:xfrm>
            <a:off x="709434" y="4282516"/>
            <a:ext cx="2175660" cy="369332"/>
          </a:xfrm>
          <a:prstGeom prst="rect">
            <a:avLst/>
          </a:prstGeom>
          <a:noFill/>
        </p:spPr>
        <p:txBody>
          <a:bodyPr wrap="square" rtlCol="0">
            <a:spAutoFit/>
          </a:bodyPr>
          <a:lstStyle/>
          <a:p>
            <a:r>
              <a:rPr lang="de-DE" dirty="0" err="1"/>
              <a:t>Ethical</a:t>
            </a:r>
            <a:r>
              <a:rPr lang="de-DE" dirty="0"/>
              <a:t> Hacking</a:t>
            </a:r>
          </a:p>
        </p:txBody>
      </p:sp>
      <p:sp>
        <p:nvSpPr>
          <p:cNvPr id="11" name="Textfeld 10">
            <a:extLst>
              <a:ext uri="{FF2B5EF4-FFF2-40B4-BE49-F238E27FC236}">
                <a16:creationId xmlns:a16="http://schemas.microsoft.com/office/drawing/2014/main" id="{0D7659B6-F6F8-4A85-A33C-F94D99E57A09}"/>
              </a:ext>
            </a:extLst>
          </p:cNvPr>
          <p:cNvSpPr txBox="1"/>
          <p:nvPr/>
        </p:nvSpPr>
        <p:spPr>
          <a:xfrm>
            <a:off x="2716651" y="3847481"/>
            <a:ext cx="2175660" cy="369332"/>
          </a:xfrm>
          <a:prstGeom prst="rect">
            <a:avLst/>
          </a:prstGeom>
          <a:noFill/>
        </p:spPr>
        <p:txBody>
          <a:bodyPr wrap="square" rtlCol="0">
            <a:spAutoFit/>
          </a:bodyPr>
          <a:lstStyle/>
          <a:p>
            <a:r>
              <a:rPr lang="de-DE" dirty="0" err="1"/>
              <a:t>Hacktivismus</a:t>
            </a:r>
            <a:endParaRPr lang="de-DE" dirty="0"/>
          </a:p>
        </p:txBody>
      </p:sp>
      <p:sp>
        <p:nvSpPr>
          <p:cNvPr id="13" name="Textfeld 12">
            <a:extLst>
              <a:ext uri="{FF2B5EF4-FFF2-40B4-BE49-F238E27FC236}">
                <a16:creationId xmlns:a16="http://schemas.microsoft.com/office/drawing/2014/main" id="{DC511C69-4362-43F2-8509-6F29477D35F4}"/>
              </a:ext>
            </a:extLst>
          </p:cNvPr>
          <p:cNvSpPr txBox="1"/>
          <p:nvPr/>
        </p:nvSpPr>
        <p:spPr>
          <a:xfrm>
            <a:off x="2841467" y="4798960"/>
            <a:ext cx="2794309" cy="369332"/>
          </a:xfrm>
          <a:prstGeom prst="rect">
            <a:avLst/>
          </a:prstGeom>
          <a:noFill/>
        </p:spPr>
        <p:txBody>
          <a:bodyPr wrap="square" rtlCol="0">
            <a:spAutoFit/>
          </a:bodyPr>
          <a:lstStyle/>
          <a:p>
            <a:r>
              <a:rPr lang="de-DE" dirty="0" err="1"/>
              <a:t>Full</a:t>
            </a:r>
            <a:r>
              <a:rPr lang="de-DE" dirty="0"/>
              <a:t>/None - Disclosure</a:t>
            </a:r>
          </a:p>
        </p:txBody>
      </p:sp>
      <p:sp>
        <p:nvSpPr>
          <p:cNvPr id="14" name="Textfeld 13">
            <a:extLst>
              <a:ext uri="{FF2B5EF4-FFF2-40B4-BE49-F238E27FC236}">
                <a16:creationId xmlns:a16="http://schemas.microsoft.com/office/drawing/2014/main" id="{A91FB4E3-236D-4588-9F78-A15A12B7B953}"/>
              </a:ext>
            </a:extLst>
          </p:cNvPr>
          <p:cNvSpPr txBox="1"/>
          <p:nvPr/>
        </p:nvSpPr>
        <p:spPr>
          <a:xfrm>
            <a:off x="452735" y="5521917"/>
            <a:ext cx="2794309" cy="369332"/>
          </a:xfrm>
          <a:prstGeom prst="rect">
            <a:avLst/>
          </a:prstGeom>
          <a:noFill/>
        </p:spPr>
        <p:txBody>
          <a:bodyPr wrap="square" rtlCol="0">
            <a:spAutoFit/>
          </a:bodyPr>
          <a:lstStyle/>
          <a:p>
            <a:r>
              <a:rPr lang="de-DE" dirty="0"/>
              <a:t>Black-Hat vs. White-Hat</a:t>
            </a:r>
          </a:p>
        </p:txBody>
      </p:sp>
      <p:sp>
        <p:nvSpPr>
          <p:cNvPr id="15" name="Textfeld 14">
            <a:extLst>
              <a:ext uri="{FF2B5EF4-FFF2-40B4-BE49-F238E27FC236}">
                <a16:creationId xmlns:a16="http://schemas.microsoft.com/office/drawing/2014/main" id="{64A2723F-E998-49E4-800B-DBAD0A3183AD}"/>
              </a:ext>
            </a:extLst>
          </p:cNvPr>
          <p:cNvSpPr txBox="1"/>
          <p:nvPr/>
        </p:nvSpPr>
        <p:spPr>
          <a:xfrm>
            <a:off x="811435" y="3478149"/>
            <a:ext cx="1029398" cy="369332"/>
          </a:xfrm>
          <a:prstGeom prst="rect">
            <a:avLst/>
          </a:prstGeom>
          <a:noFill/>
        </p:spPr>
        <p:txBody>
          <a:bodyPr wrap="square" rtlCol="0">
            <a:spAutoFit/>
          </a:bodyPr>
          <a:lstStyle/>
          <a:p>
            <a:r>
              <a:rPr lang="de-DE" dirty="0"/>
              <a:t>Freiheit</a:t>
            </a:r>
          </a:p>
        </p:txBody>
      </p:sp>
      <p:sp>
        <p:nvSpPr>
          <p:cNvPr id="16" name="Textfeld 15">
            <a:extLst>
              <a:ext uri="{FF2B5EF4-FFF2-40B4-BE49-F238E27FC236}">
                <a16:creationId xmlns:a16="http://schemas.microsoft.com/office/drawing/2014/main" id="{A700C323-B932-43D7-91F4-28FEF6F703B6}"/>
              </a:ext>
            </a:extLst>
          </p:cNvPr>
          <p:cNvSpPr txBox="1"/>
          <p:nvPr/>
        </p:nvSpPr>
        <p:spPr>
          <a:xfrm>
            <a:off x="2637971" y="3080868"/>
            <a:ext cx="2573177" cy="369332"/>
          </a:xfrm>
          <a:prstGeom prst="rect">
            <a:avLst/>
          </a:prstGeom>
          <a:noFill/>
        </p:spPr>
        <p:txBody>
          <a:bodyPr wrap="square" rtlCol="0">
            <a:spAutoFit/>
          </a:bodyPr>
          <a:lstStyle/>
          <a:p>
            <a:r>
              <a:rPr lang="de-DE" dirty="0"/>
              <a:t>Chaos Computer Club</a:t>
            </a:r>
          </a:p>
        </p:txBody>
      </p:sp>
    </p:spTree>
    <p:extLst>
      <p:ext uri="{BB962C8B-B14F-4D97-AF65-F5344CB8AC3E}">
        <p14:creationId xmlns:p14="http://schemas.microsoft.com/office/powerpoint/2010/main" val="1287733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1026" name="Picture 2">
            <a:extLst>
              <a:ext uri="{FF2B5EF4-FFF2-40B4-BE49-F238E27FC236}">
                <a16:creationId xmlns:a16="http://schemas.microsoft.com/office/drawing/2014/main" id="{97497AF7-66F8-4AFE-B41D-2D6F8FD7F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700" y="2159668"/>
            <a:ext cx="41529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1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Viren</a:t>
            </a:r>
          </a:p>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21</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pic>
        <p:nvPicPr>
          <p:cNvPr id="1028" name="Picture 4">
            <a:extLst>
              <a:ext uri="{FF2B5EF4-FFF2-40B4-BE49-F238E27FC236}">
                <a16:creationId xmlns:a16="http://schemas.microsoft.com/office/drawing/2014/main" id="{95FD5B82-430A-41F2-8D90-BFB57D860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153" b="41520"/>
          <a:stretch/>
        </p:blipFill>
        <p:spPr bwMode="auto">
          <a:xfrm>
            <a:off x="6096000" y="2347715"/>
            <a:ext cx="5388142" cy="229237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337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oft politische Aktivisten, Whistle-</a:t>
            </a:r>
            <a:r>
              <a:rPr lang="de-DE" dirty="0" err="1"/>
              <a:t>Blower</a:t>
            </a:r>
            <a:r>
              <a:rPr lang="de-DE" dirty="0"/>
              <a:t> und Verteidiger der Privatsphäre</a:t>
            </a:r>
          </a:p>
          <a:p>
            <a:pPr marL="298350" indent="-285750">
              <a:buFont typeface="Arial" panose="020B0604020202020204" pitchFamily="34" charset="0"/>
              <a:buChar char="•"/>
            </a:pPr>
            <a:r>
              <a:rPr lang="de-DE" dirty="0"/>
              <a:t>Hinweisen auf Schwachstellen, um Datenverluste/Diebstahl zu verhindern</a:t>
            </a:r>
          </a:p>
          <a:p>
            <a:pPr algn="ctr"/>
            <a:r>
              <a:rPr lang="de-DE" b="1" dirty="0"/>
              <a:t>„Hackerparagraph“</a:t>
            </a:r>
          </a:p>
          <a:p>
            <a:pPr algn="ctr"/>
            <a:r>
              <a:rPr lang="de-DE" b="1" i="0" dirty="0">
                <a:solidFill>
                  <a:srgbClr val="202122"/>
                </a:solidFill>
                <a:effectLst/>
              </a:rPr>
              <a:t>§ 202c Vorbereiten des Ausspähens und Abfangens von Daten </a:t>
            </a:r>
            <a:r>
              <a:rPr lang="de-DE" b="1" dirty="0"/>
              <a:t>(Strafgesetzbuch)</a:t>
            </a:r>
          </a:p>
          <a:p>
            <a:r>
              <a:rPr lang="de-DE" dirty="0"/>
              <a:t>(1) Wer eine Straftat nach § 202a oder § 202b vorbereitet, indem er</a:t>
            </a:r>
          </a:p>
          <a:p>
            <a:r>
              <a:rPr lang="de-DE" dirty="0"/>
              <a:t>	1. Passwörter oder sonstige Sicherungscodes, die den Zugang zu Daten ermöglichen, oder</a:t>
            </a:r>
          </a:p>
          <a:p>
            <a:r>
              <a:rPr lang="de-DE" dirty="0"/>
              <a:t>	2. Computerprogramme, deren Zweck die Begehung einer solchen Tat ist, herstellt, sich oder 	einem anderen verschafft, verkauft, einem anderen überlässt, verbreitet oder sonst zugänglich 	macht, wird mit Freiheitsstrafe bis zu zwei Jahren oder mit Geldstrafe bestraft.</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Wie geht man mit Sicherheitslücken um?</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a:t>
            </a:r>
          </a:p>
          <a:p>
            <a:pPr marL="298350" indent="-285750">
              <a:buFont typeface="Arial" panose="020B0604020202020204" pitchFamily="34" charset="0"/>
              <a:buChar char="•"/>
            </a:pPr>
            <a:r>
              <a:rPr lang="de-DE" dirty="0" err="1"/>
              <a:t>Full</a:t>
            </a:r>
            <a:r>
              <a:rPr lang="de-DE" dirty="0"/>
              <a:t>-Disclosure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err="1"/>
              <a:t>Responsible</a:t>
            </a:r>
            <a:r>
              <a:rPr lang="de-DE" dirty="0"/>
              <a:t>-Disclosure</a:t>
            </a:r>
          </a:p>
          <a:p>
            <a:pPr marL="501750" lvl="1" indent="-285750">
              <a:buFont typeface="Arial" panose="020B0604020202020204" pitchFamily="34" charset="0"/>
              <a:buChar char="•"/>
            </a:pPr>
            <a:r>
              <a:rPr lang="de-DE" dirty="0"/>
              <a:t>Sicherheitslücke wird gemeldet und nach gewisser Zeit veröffentlicht</a:t>
            </a:r>
          </a:p>
          <a:p>
            <a:pPr marL="501750" lvl="1" indent="-285750">
              <a:buFont typeface="Arial" panose="020B0604020202020204" pitchFamily="34" charset="0"/>
              <a:buChar char="•"/>
            </a:pPr>
            <a:r>
              <a:rPr lang="de-DE" dirty="0"/>
              <a:t>Hoher Druck auf Verantwortliche, die Lücke zu schließen</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88819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Hacktivismus</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sz="2000" dirty="0" err="1"/>
              <a:t>Hacktivismus</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3999"/>
            <a:ext cx="10753200" cy="4644000"/>
          </a:xfrm>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298350" indent="-285750">
              <a:buFont typeface="Arial" panose="020B0604020202020204" pitchFamily="34" charset="0"/>
              <a:buChar char="•"/>
            </a:pPr>
            <a:r>
              <a:rPr lang="de-DE" dirty="0" err="1"/>
              <a:t>Hacktivismus</a:t>
            </a:r>
            <a:r>
              <a:rPr lang="de-DE" dirty="0"/>
              <a:t> lebt oft die Ideale der Hackerethik</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endParaRPr lang="de-DE" dirty="0"/>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a:t>
            </a:r>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Illegalität ist ein häufiges Problem</a:t>
            </a:r>
          </a:p>
          <a:p>
            <a:endParaRPr lang="de-DE" dirty="0"/>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4098" name="Picture 2" descr="Teilnehmer beim 29C3, dem Kongress des Chaos Computer Clubs">
            <a:extLst>
              <a:ext uri="{FF2B5EF4-FFF2-40B4-BE49-F238E27FC236}">
                <a16:creationId xmlns:a16="http://schemas.microsoft.com/office/drawing/2014/main" id="{5AAC242B-2595-4F64-B2AF-7F607BEE4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261" y="2657309"/>
            <a:ext cx="6070176" cy="341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257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 (aka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2050" name="Picture 2" descr="WikiLeaks – Wikipedia">
            <a:extLst>
              <a:ext uri="{FF2B5EF4-FFF2-40B4-BE49-F238E27FC236}">
                <a16:creationId xmlns:a16="http://schemas.microsoft.com/office/drawing/2014/main" id="{13270361-D3F0-4140-A0C1-A894B9469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091" y="2141743"/>
            <a:ext cx="1808745" cy="417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69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(aka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endParaRPr lang="de-DE" dirty="0"/>
          </a:p>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 I do not want to live in a world where everything I do and say is recorded. […]“</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a:p>
            <a:pPr marL="298350" indent="-285750">
              <a:buFont typeface="Arial" panose="020B0604020202020204" pitchFamily="34" charset="0"/>
              <a:buChar char="•"/>
            </a:pPr>
            <a:r>
              <a:rPr lang="de-DE" b="0" i="0" dirty="0">
                <a:solidFill>
                  <a:srgbClr val="202122"/>
                </a:solidFill>
                <a:effectLst/>
                <a:latin typeface="Arial" panose="020B0604020202020204" pitchFamily="34" charset="0"/>
              </a:rPr>
              <a:t>Weitere Beteiligte: Microsoft, Alphabet, Facebook, Yahoo &amp; Apple</a:t>
            </a:r>
            <a:r>
              <a:rPr lang="en-US" b="0" i="0" dirty="0">
                <a:solidFill>
                  <a:srgbClr val="202122"/>
                </a:solidFill>
                <a:effectLst/>
                <a:latin typeface="Arial" panose="020B0604020202020204" pitchFamily="34" charset="0"/>
              </a:rPr>
              <a:t> (etc.)</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err="1"/>
              <a:t>Social</a:t>
            </a:r>
            <a:r>
              <a:rPr lang="de-DE" dirty="0"/>
              <a:t> Bots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624953" y="1598215"/>
            <a:ext cx="10847647" cy="4719784"/>
          </a:xfrm>
        </p:spPr>
        <p:txBody>
          <a:bodyPr/>
          <a:lstStyle/>
          <a:p>
            <a:pPr marL="298350" indent="-285750">
              <a:buFont typeface="Arial" panose="020B0604020202020204" pitchFamily="34" charset="0"/>
              <a:buChar char="•"/>
            </a:pPr>
            <a:r>
              <a:rPr lang="de-DE" dirty="0"/>
              <a:t>Mehr als die Hälfte des weltweiten Internetverkehrs von Bots generiert, davon ca. 30% schädlich</a:t>
            </a:r>
          </a:p>
          <a:p>
            <a:pPr marL="298350" indent="-285750">
              <a:buFont typeface="Arial" panose="020B0604020202020204" pitchFamily="34" charset="0"/>
              <a:buChar char="•"/>
            </a:pPr>
            <a:r>
              <a:rPr lang="de-DE" dirty="0"/>
              <a:t>Täuschen eine menschliche Identität vor </a:t>
            </a:r>
          </a:p>
          <a:p>
            <a:pPr marL="298350" indent="-285750">
              <a:buFont typeface="Arial" panose="020B0604020202020204" pitchFamily="34" charset="0"/>
              <a:buChar char="•"/>
            </a:pPr>
            <a:r>
              <a:rPr lang="de-DE" dirty="0"/>
              <a:t>Oft einfache „</a:t>
            </a:r>
            <a:r>
              <a:rPr lang="de-DE" dirty="0" err="1"/>
              <a:t>if-else</a:t>
            </a:r>
            <a:r>
              <a:rPr lang="de-DE" dirty="0"/>
              <a:t>“ Inhalte, Suche nach geeigneten Themen mit Keywords</a:t>
            </a:r>
          </a:p>
          <a:p>
            <a:pPr marL="298350" indent="-285750">
              <a:buFont typeface="Arial" panose="020B0604020202020204" pitchFamily="34" charset="0"/>
              <a:buChar char="•"/>
            </a:pPr>
            <a:r>
              <a:rPr lang="de-DE" dirty="0"/>
              <a:t>Die unterschiedlichen Arten von </a:t>
            </a:r>
            <a:r>
              <a:rPr lang="de-DE" dirty="0" err="1"/>
              <a:t>Social</a:t>
            </a:r>
            <a:r>
              <a:rPr lang="de-DE" dirty="0"/>
              <a:t> Bots:</a:t>
            </a:r>
          </a:p>
          <a:p>
            <a:pPr marL="501750" lvl="1" indent="-285750">
              <a:buFont typeface="Arial" panose="020B0604020202020204" pitchFamily="34" charset="0"/>
              <a:buChar char="•"/>
            </a:pPr>
            <a:r>
              <a:rPr lang="de-DE" dirty="0"/>
              <a:t>Der Überlaster</a:t>
            </a:r>
          </a:p>
          <a:p>
            <a:pPr marL="501750" lvl="1" indent="-285750">
              <a:buFont typeface="Arial" panose="020B0604020202020204" pitchFamily="34" charset="0"/>
              <a:buChar char="•"/>
            </a:pPr>
            <a:r>
              <a:rPr lang="de-DE" dirty="0"/>
              <a:t>Der Trendsetter</a:t>
            </a:r>
          </a:p>
          <a:p>
            <a:pPr marL="501750" lvl="1" indent="-285750">
              <a:buFont typeface="Arial" panose="020B0604020202020204" pitchFamily="34" charset="0"/>
              <a:buChar char="•"/>
            </a:pPr>
            <a:r>
              <a:rPr lang="de-DE" dirty="0"/>
              <a:t>Der Auto-Troll</a:t>
            </a:r>
          </a:p>
          <a:p>
            <a:pPr marL="298350" indent="-285750">
              <a:buFont typeface="Arial" panose="020B0604020202020204" pitchFamily="34" charset="0"/>
              <a:buChar char="•"/>
            </a:pPr>
            <a:r>
              <a:rPr lang="de-DE" dirty="0"/>
              <a:t>Wer profitiert ?</a:t>
            </a:r>
          </a:p>
          <a:p>
            <a:pPr marL="501750" lvl="1" indent="-285750">
              <a:buFont typeface="Arial" panose="020B0604020202020204" pitchFamily="34" charset="0"/>
              <a:buChar char="•"/>
            </a:pPr>
            <a:r>
              <a:rPr lang="de-DE" dirty="0"/>
              <a:t>Politische Akteure</a:t>
            </a:r>
          </a:p>
          <a:p>
            <a:pPr marL="501750" lvl="1" indent="-285750">
              <a:buFont typeface="Arial" panose="020B0604020202020204" pitchFamily="34" charset="0"/>
              <a:buChar char="•"/>
            </a:pPr>
            <a:r>
              <a:rPr lang="de-DE" dirty="0"/>
              <a:t>Influencer &amp; </a:t>
            </a:r>
            <a:r>
              <a:rPr lang="de-DE" dirty="0" err="1"/>
              <a:t>Social</a:t>
            </a:r>
            <a:r>
              <a:rPr lang="de-DE" dirty="0"/>
              <a:t> Marketer</a:t>
            </a:r>
          </a:p>
          <a:p>
            <a:pPr marL="501750" lvl="1" indent="-285750">
              <a:buFont typeface="Arial" panose="020B0604020202020204" pitchFamily="34" charset="0"/>
              <a:buChar char="•"/>
            </a:pPr>
            <a:r>
              <a:rPr lang="de-DE" dirty="0" err="1"/>
              <a:t>Script</a:t>
            </a:r>
            <a:r>
              <a:rPr lang="de-DE" dirty="0"/>
              <a:t> Kiddies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descr="Netzwerkartige Verortung des Themenfeldes">
            <a:extLst>
              <a:ext uri="{FF2B5EF4-FFF2-40B4-BE49-F238E27FC236}">
                <a16:creationId xmlns:a16="http://schemas.microsoft.com/office/drawing/2014/main" id="{5E4C6A92-95E6-44CB-AF5D-052958DB058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048776" y="2896560"/>
            <a:ext cx="4460109" cy="367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64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452374176"/>
              </p:ext>
            </p:extLst>
          </p:nvPr>
        </p:nvGraphicFramePr>
        <p:xfrm>
          <a:off x="6550025" y="1851721"/>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713266979"/>
              </p:ext>
            </p:extLst>
          </p:nvPr>
        </p:nvGraphicFramePr>
        <p:xfrm>
          <a:off x="901700" y="171144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3</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und Hackerethik</a:t>
            </a:r>
          </a:p>
        </p:txBody>
      </p:sp>
    </p:spTree>
    <p:extLst>
      <p:ext uri="{BB962C8B-B14F-4D97-AF65-F5344CB8AC3E}">
        <p14:creationId xmlns:p14="http://schemas.microsoft.com/office/powerpoint/2010/main" val="3301528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8" name="Inhaltsplatzhalter 7">
            <a:extLst>
              <a:ext uri="{FF2B5EF4-FFF2-40B4-BE49-F238E27FC236}">
                <a16:creationId xmlns:a16="http://schemas.microsoft.com/office/drawing/2014/main" id="{D80EE775-5088-4D73-8429-DF77300B911A}"/>
              </a:ext>
            </a:extLst>
          </p:cNvPr>
          <p:cNvSpPr>
            <a:spLocks noGrp="1"/>
          </p:cNvSpPr>
          <p:nvPr>
            <p:ph sz="half" idx="1"/>
          </p:nvPr>
        </p:nvSpPr>
        <p:spPr/>
        <p:txBody>
          <a:bodyPr/>
          <a:lstStyle/>
          <a:p>
            <a:pPr marL="298350" indent="-285750">
              <a:buFont typeface="Arial" panose="020B0604020202020204" pitchFamily="34" charset="0"/>
              <a:buChar char="•"/>
            </a:pPr>
            <a:r>
              <a:rPr lang="de-DE" dirty="0"/>
              <a:t>Hackerethik als Arbeitsethik</a:t>
            </a:r>
          </a:p>
          <a:p>
            <a:pPr marL="501750" lvl="1" indent="-285750">
              <a:buFont typeface="Arial" panose="020B0604020202020204" pitchFamily="34" charset="0"/>
              <a:buChar char="•"/>
            </a:pPr>
            <a:r>
              <a:rPr lang="de-DE" dirty="0"/>
              <a:t>Gegensatz zur Protestantischen Arbeitsethik</a:t>
            </a:r>
          </a:p>
          <a:p>
            <a:pPr marL="501750" lvl="1" indent="-285750">
              <a:buFont typeface="Arial" panose="020B0604020202020204" pitchFamily="34" charset="0"/>
              <a:buChar char="•"/>
            </a:pPr>
            <a:r>
              <a:rPr lang="de-DE" dirty="0"/>
              <a:t>Unternehmen wollen Fortschritt der Technologie</a:t>
            </a:r>
          </a:p>
          <a:p>
            <a:pPr marL="717750" lvl="2" indent="-285750">
              <a:buFont typeface="Arial" panose="020B0604020202020204" pitchFamily="34" charset="0"/>
              <a:buChar char="•"/>
            </a:pPr>
            <a:r>
              <a:rPr lang="de-DE" dirty="0"/>
              <a:t>Freier Code hilft, aber weniger Geld</a:t>
            </a:r>
          </a:p>
          <a:p>
            <a:pPr marL="501750" lvl="1" indent="-285750">
              <a:buFont typeface="Arial" panose="020B0604020202020204" pitchFamily="34" charset="0"/>
              <a:buChar char="•"/>
            </a:pPr>
            <a:r>
              <a:rPr lang="de-DE" dirty="0"/>
              <a:t>Informationsökonomie verändert Arbeitsleben</a:t>
            </a:r>
          </a:p>
          <a:p>
            <a:pPr marL="298350" indent="-285750">
              <a:buFont typeface="Arial" panose="020B0604020202020204" pitchFamily="34" charset="0"/>
              <a:buChar char="•"/>
            </a:pPr>
            <a:r>
              <a:rPr lang="de-DE" dirty="0"/>
              <a:t>Professionsethik</a:t>
            </a:r>
          </a:p>
          <a:p>
            <a:pPr marL="501750" lvl="1" indent="-285750">
              <a:buFont typeface="Arial" panose="020B0604020202020204" pitchFamily="34" charset="0"/>
              <a:buChar char="•"/>
            </a:pPr>
            <a:r>
              <a:rPr lang="de-DE" dirty="0"/>
              <a:t>„Von diesem historischen Vermächtnis [der Hackerethik] kann sich eine moderne Datenethik inspirieren lassen.“ - BVDW</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und Hackerethik</a:t>
            </a:r>
          </a:p>
        </p:txBody>
      </p:sp>
      <p:pic>
        <p:nvPicPr>
          <p:cNvPr id="11" name="Grafik 10">
            <a:extLst>
              <a:ext uri="{FF2B5EF4-FFF2-40B4-BE49-F238E27FC236}">
                <a16:creationId xmlns:a16="http://schemas.microsoft.com/office/drawing/2014/main" id="{7225EBF7-0C84-40EA-9F9A-C404BC7EAA8D}"/>
              </a:ext>
            </a:extLst>
          </p:cNvPr>
          <p:cNvPicPr>
            <a:picLocks noChangeAspect="1"/>
          </p:cNvPicPr>
          <p:nvPr/>
        </p:nvPicPr>
        <p:blipFill>
          <a:blip r:embed="rId3"/>
          <a:stretch>
            <a:fillRect/>
          </a:stretch>
        </p:blipFill>
        <p:spPr>
          <a:xfrm>
            <a:off x="6218313" y="1574006"/>
            <a:ext cx="5651790" cy="4299171"/>
          </a:xfrm>
          <a:prstGeom prst="rect">
            <a:avLst/>
          </a:prstGeom>
        </p:spPr>
      </p:pic>
    </p:spTree>
    <p:extLst>
      <p:ext uri="{BB962C8B-B14F-4D97-AF65-F5344CB8AC3E}">
        <p14:creationId xmlns:p14="http://schemas.microsoft.com/office/powerpoint/2010/main" val="40822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None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33</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r>
              <a:rPr lang="de-DE" dirty="0"/>
              <a:t>Quellen</a:t>
            </a:r>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r>
              <a:rPr lang="de-DE" sz="1200" dirty="0"/>
              <a:t>White-Hat Bild: </a:t>
            </a:r>
            <a:r>
              <a:rPr lang="de-DE" sz="1200" dirty="0">
                <a:hlinkClick r:id="rId7"/>
              </a:rPr>
              <a:t>https://move.bg/the-wild-west-of-cybercrime-white-hats-versus-black-hats</a:t>
            </a:r>
            <a:endParaRPr lang="de-DE" sz="1200" dirty="0"/>
          </a:p>
          <a:p>
            <a:r>
              <a:rPr lang="de-DE" sz="1200" dirty="0"/>
              <a:t>Wikileaks: wikileaks.org</a:t>
            </a:r>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r>
              <a:rPr lang="de-DE" dirty="0"/>
              <a:t>Bilder</a:t>
            </a:r>
          </a:p>
        </p:txBody>
      </p:sp>
    </p:spTree>
    <p:extLst>
      <p:ext uri="{BB962C8B-B14F-4D97-AF65-F5344CB8AC3E}">
        <p14:creationId xmlns:p14="http://schemas.microsoft.com/office/powerpoint/2010/main" val="4145721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r>
              <a:rPr lang="de-DE" dirty="0"/>
              <a:t>Quellen</a:t>
            </a:r>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Literatur: Quelle</a:t>
            </a:r>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r>
              <a:rPr lang="de-DE" dirty="0"/>
              <a:t>Literatur</a:t>
            </a:r>
          </a:p>
        </p:txBody>
      </p:sp>
    </p:spTree>
    <p:extLst>
      <p:ext uri="{BB962C8B-B14F-4D97-AF65-F5344CB8AC3E}">
        <p14:creationId xmlns:p14="http://schemas.microsoft.com/office/powerpoint/2010/main" val="4052186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Gliederung</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a:xfrm>
            <a:off x="1388853" y="1674000"/>
            <a:ext cx="3062831" cy="454456"/>
          </a:xfrm>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a:xfrm>
            <a:off x="1388853" y="2272506"/>
            <a:ext cx="3062831" cy="454456"/>
          </a:xfrm>
        </p:spPr>
        <p:txBody>
          <a:bodyPr/>
          <a:lstStyle/>
          <a:p>
            <a:r>
              <a:rPr lang="de-DE" dirty="0"/>
              <a:t>Hackerethik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a:xfrm>
            <a:off x="718801" y="2871012"/>
            <a:ext cx="452077" cy="454456"/>
          </a:xfrm>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a:xfrm>
            <a:off x="1388853" y="2871012"/>
            <a:ext cx="3062831" cy="454456"/>
          </a:xfrm>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a:xfrm>
            <a:off x="718801" y="3469518"/>
            <a:ext cx="452077" cy="454456"/>
          </a:xfrm>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a:xfrm>
            <a:off x="1388853" y="3469518"/>
            <a:ext cx="3062831" cy="454456"/>
          </a:xfrm>
        </p:spPr>
        <p:txBody>
          <a:bodyPr/>
          <a:lstStyle/>
          <a:p>
            <a:r>
              <a:rPr lang="de-DE" dirty="0" err="1"/>
              <a:t>Hacktivismus</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a:xfrm>
            <a:off x="718801" y="4068027"/>
            <a:ext cx="452077" cy="454456"/>
          </a:xfrm>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a:xfrm>
            <a:off x="1388853" y="4068027"/>
            <a:ext cx="3062831" cy="454456"/>
          </a:xfrm>
        </p:spPr>
        <p:txBody>
          <a:bodyPr/>
          <a:lstStyle/>
          <a:p>
            <a:r>
              <a:rPr lang="de-DE" dirty="0"/>
              <a:t>Digitale Ethik und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4</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a:xfrm>
            <a:off x="8453431" y="2213148"/>
            <a:ext cx="2862009" cy="4287245"/>
          </a:xfrm>
        </p:spPr>
        <p:txBody>
          <a:bodyPr/>
          <a:lstStyle/>
          <a:p>
            <a:endParaRPr lang="de-DE" dirty="0"/>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a:xfrm>
            <a:off x="5336866" y="2213148"/>
            <a:ext cx="2862009" cy="4287245"/>
          </a:xfrm>
        </p:spPr>
        <p:txBody>
          <a:bodyPr/>
          <a:lstStyle/>
          <a:p>
            <a:endParaRPr lang="de-DE" dirty="0"/>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a:xfrm>
            <a:off x="2285602" y="2213148"/>
            <a:ext cx="2862009" cy="4287245"/>
          </a:xfrm>
        </p:spPr>
        <p:txBody>
          <a:bodyPr/>
          <a:lstStyle/>
          <a:p>
            <a:endParaRPr lang="de-DE" dirty="0"/>
          </a:p>
        </p:txBody>
      </p:sp>
      <p:sp>
        <p:nvSpPr>
          <p:cNvPr id="29" name="Ellipse 28">
            <a:extLst>
              <a:ext uri="{FF2B5EF4-FFF2-40B4-BE49-F238E27FC236}">
                <a16:creationId xmlns:a16="http://schemas.microsoft.com/office/drawing/2014/main" id="{71235480-0F13-4AB8-AB05-DBA00653AAFC}"/>
              </a:ext>
            </a:extLst>
          </p:cNvPr>
          <p:cNvSpPr/>
          <p:nvPr/>
        </p:nvSpPr>
        <p:spPr>
          <a:xfrm>
            <a:off x="10134273" y="4745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30" name="Ellipse 29">
            <a:extLst>
              <a:ext uri="{FF2B5EF4-FFF2-40B4-BE49-F238E27FC236}">
                <a16:creationId xmlns:a16="http://schemas.microsoft.com/office/drawing/2014/main" id="{82B7670E-3BFE-40BF-A64D-E076CBACE0AB}"/>
              </a:ext>
            </a:extLst>
          </p:cNvPr>
          <p:cNvSpPr/>
          <p:nvPr/>
        </p:nvSpPr>
        <p:spPr>
          <a:xfrm>
            <a:off x="10134273"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23" name="Ellipse 22">
            <a:extLst>
              <a:ext uri="{FF2B5EF4-FFF2-40B4-BE49-F238E27FC236}">
                <a16:creationId xmlns:a16="http://schemas.microsoft.com/office/drawing/2014/main" id="{3971D00F-5976-4EDF-A0D4-FCA8D26FB806}"/>
              </a:ext>
            </a:extLst>
          </p:cNvPr>
          <p:cNvSpPr/>
          <p:nvPr/>
        </p:nvSpPr>
        <p:spPr>
          <a:xfrm>
            <a:off x="7043705"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24" name="Ellipse 23">
            <a:extLst>
              <a:ext uri="{FF2B5EF4-FFF2-40B4-BE49-F238E27FC236}">
                <a16:creationId xmlns:a16="http://schemas.microsoft.com/office/drawing/2014/main" id="{A8CBE41B-F5ED-46EE-8334-8BDE24621C9D}"/>
              </a:ext>
            </a:extLst>
          </p:cNvPr>
          <p:cNvSpPr/>
          <p:nvPr/>
        </p:nvSpPr>
        <p:spPr>
          <a:xfrm>
            <a:off x="7043705"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2383734"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a:xfrm>
            <a:off x="2285602" y="1674000"/>
            <a:ext cx="2862009" cy="803326"/>
          </a:xfrm>
        </p:spPr>
        <p:txBody>
          <a:bodyPr/>
          <a:lstStyle/>
          <a:p>
            <a:r>
              <a:rPr lang="de-DE" dirty="0"/>
              <a:t>Öffentliche Sicht</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a:xfrm>
            <a:off x="5336866" y="1674000"/>
            <a:ext cx="2862009" cy="803326"/>
          </a:xfrm>
        </p:spPr>
        <p:txBody>
          <a:bodyPr/>
          <a:lstStyle/>
          <a:p>
            <a:r>
              <a:rPr lang="de-DE" dirty="0"/>
              <a:t>Akademische Hacker</a:t>
            </a:r>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a:xfrm>
            <a:off x="8453431" y="1674000"/>
            <a:ext cx="2862009" cy="803326"/>
          </a:xfrm>
        </p:spPr>
        <p:txBody>
          <a:bodyPr/>
          <a:lstStyle/>
          <a:p>
            <a:r>
              <a:rPr lang="de-DE" dirty="0"/>
              <a:t>Computersicherheit-Hacker</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7" name="Ellipse 16">
            <a:extLst>
              <a:ext uri="{FF2B5EF4-FFF2-40B4-BE49-F238E27FC236}">
                <a16:creationId xmlns:a16="http://schemas.microsoft.com/office/drawing/2014/main" id="{1C2914DE-22C4-42F4-B025-FB5E89C69AF2}"/>
              </a:ext>
            </a:extLst>
          </p:cNvPr>
          <p:cNvSpPr/>
          <p:nvPr/>
        </p:nvSpPr>
        <p:spPr>
          <a:xfrm>
            <a:off x="3991344"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18" name="Ellipse 17">
            <a:extLst>
              <a:ext uri="{FF2B5EF4-FFF2-40B4-BE49-F238E27FC236}">
                <a16:creationId xmlns:a16="http://schemas.microsoft.com/office/drawing/2014/main" id="{0C6CD8A5-A79B-4B1C-A4BA-DADB9BC4F4C5}"/>
              </a:ext>
            </a:extLst>
          </p:cNvPr>
          <p:cNvSpPr/>
          <p:nvPr/>
        </p:nvSpPr>
        <p:spPr>
          <a:xfrm>
            <a:off x="3991344"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2434688" y="2507146"/>
            <a:ext cx="1287532" cy="307777"/>
          </a:xfrm>
          <a:prstGeom prst="rect">
            <a:avLst/>
          </a:prstGeom>
          <a:noFill/>
        </p:spPr>
        <p:txBody>
          <a:bodyPr wrap="none" rtlCol="0">
            <a:spAutoFit/>
          </a:bodyPr>
          <a:lstStyle/>
          <a:p>
            <a:r>
              <a:rPr lang="de-DE" sz="1400" b="1"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3561863" y="2522536"/>
            <a:ext cx="1636987" cy="276999"/>
          </a:xfrm>
          <a:prstGeom prst="rect">
            <a:avLst/>
          </a:prstGeom>
          <a:noFill/>
        </p:spPr>
        <p:txBody>
          <a:bodyPr wrap="none" rtlCol="0">
            <a:spAutoFit/>
          </a:bodyPr>
          <a:lstStyle/>
          <a:p>
            <a:r>
              <a:rPr lang="de-DE" sz="1200" b="1"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5436095"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5487049" y="2507146"/>
            <a:ext cx="1287532" cy="307777"/>
          </a:xfrm>
          <a:prstGeom prst="rect">
            <a:avLst/>
          </a:prstGeom>
          <a:noFill/>
        </p:spPr>
        <p:txBody>
          <a:bodyPr wrap="none" rtlCol="0">
            <a:spAutoFit/>
          </a:bodyPr>
          <a:lstStyle/>
          <a:p>
            <a:r>
              <a:rPr lang="de-DE" sz="1400" b="1"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614224" y="2522536"/>
            <a:ext cx="1636987" cy="276999"/>
          </a:xfrm>
          <a:prstGeom prst="rect">
            <a:avLst/>
          </a:prstGeom>
          <a:noFill/>
        </p:spPr>
        <p:txBody>
          <a:bodyPr wrap="none" rtlCol="0">
            <a:spAutoFit/>
          </a:bodyPr>
          <a:lstStyle/>
          <a:p>
            <a:r>
              <a:rPr lang="de-DE" sz="1200" b="1"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526663"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77617" y="2507146"/>
            <a:ext cx="1287532" cy="307777"/>
          </a:xfrm>
          <a:prstGeom prst="rect">
            <a:avLst/>
          </a:prstGeom>
          <a:noFill/>
        </p:spPr>
        <p:txBody>
          <a:bodyPr wrap="none" rtlCol="0">
            <a:spAutoFit/>
          </a:bodyPr>
          <a:lstStyle/>
          <a:p>
            <a:r>
              <a:rPr lang="de-DE" sz="1400" b="1"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04792" y="2522536"/>
            <a:ext cx="1636987" cy="276999"/>
          </a:xfrm>
          <a:prstGeom prst="rect">
            <a:avLst/>
          </a:prstGeom>
          <a:noFill/>
        </p:spPr>
        <p:txBody>
          <a:bodyPr wrap="none" rtlCol="0">
            <a:spAutoFit/>
          </a:bodyPr>
          <a:lstStyle/>
          <a:p>
            <a:r>
              <a:rPr lang="de-DE" sz="1200" b="1" dirty="0"/>
              <a:t>Computersicherheit</a:t>
            </a:r>
          </a:p>
        </p:txBody>
      </p:sp>
      <p:sp>
        <p:nvSpPr>
          <p:cNvPr id="34" name="Ellipse 33">
            <a:extLst>
              <a:ext uri="{FF2B5EF4-FFF2-40B4-BE49-F238E27FC236}">
                <a16:creationId xmlns:a16="http://schemas.microsoft.com/office/drawing/2014/main" id="{F06FD786-6F28-4054-9CEE-442F18BABE27}"/>
              </a:ext>
            </a:extLst>
          </p:cNvPr>
          <p:cNvSpPr/>
          <p:nvPr/>
        </p:nvSpPr>
        <p:spPr>
          <a:xfrm>
            <a:off x="10134268" y="2874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35" name="Ellipse 34">
            <a:extLst>
              <a:ext uri="{FF2B5EF4-FFF2-40B4-BE49-F238E27FC236}">
                <a16:creationId xmlns:a16="http://schemas.microsoft.com/office/drawing/2014/main" id="{B2090C35-7663-4D12-AEE7-66FA8F768487}"/>
              </a:ext>
            </a:extLst>
          </p:cNvPr>
          <p:cNvSpPr/>
          <p:nvPr/>
        </p:nvSpPr>
        <p:spPr>
          <a:xfrm>
            <a:off x="10134268"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37" name="Ellipse 36">
            <a:extLst>
              <a:ext uri="{FF2B5EF4-FFF2-40B4-BE49-F238E27FC236}">
                <a16:creationId xmlns:a16="http://schemas.microsoft.com/office/drawing/2014/main" id="{24941A78-09FE-4CA3-AF1B-0B40F7ABBA86}"/>
              </a:ext>
            </a:extLst>
          </p:cNvPr>
          <p:cNvSpPr/>
          <p:nvPr/>
        </p:nvSpPr>
        <p:spPr>
          <a:xfrm>
            <a:off x="7043700" y="2839869"/>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38" name="Ellipse 37">
            <a:extLst>
              <a:ext uri="{FF2B5EF4-FFF2-40B4-BE49-F238E27FC236}">
                <a16:creationId xmlns:a16="http://schemas.microsoft.com/office/drawing/2014/main" id="{BCF52858-9ACF-49B8-935F-ACD7FF561330}"/>
              </a:ext>
            </a:extLst>
          </p:cNvPr>
          <p:cNvSpPr/>
          <p:nvPr/>
        </p:nvSpPr>
        <p:spPr>
          <a:xfrm>
            <a:off x="7043700"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39" name="Ellipse 38">
            <a:extLst>
              <a:ext uri="{FF2B5EF4-FFF2-40B4-BE49-F238E27FC236}">
                <a16:creationId xmlns:a16="http://schemas.microsoft.com/office/drawing/2014/main" id="{FF058DF1-98F7-4467-832E-C1B3771D48AF}"/>
              </a:ext>
            </a:extLst>
          </p:cNvPr>
          <p:cNvSpPr>
            <a:spLocks noChangeAspect="1"/>
          </p:cNvSpPr>
          <p:nvPr/>
        </p:nvSpPr>
        <p:spPr>
          <a:xfrm>
            <a:off x="2383731" y="2785291"/>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1" name="Ellipse 40">
            <a:extLst>
              <a:ext uri="{FF2B5EF4-FFF2-40B4-BE49-F238E27FC236}">
                <a16:creationId xmlns:a16="http://schemas.microsoft.com/office/drawing/2014/main" id="{75A8C973-982E-437B-85D9-0FE9C84231FD}"/>
              </a:ext>
            </a:extLst>
          </p:cNvPr>
          <p:cNvSpPr>
            <a:spLocks noChangeAspect="1"/>
          </p:cNvSpPr>
          <p:nvPr/>
        </p:nvSpPr>
        <p:spPr>
          <a:xfrm>
            <a:off x="3991340" y="2839871"/>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42" name="Ellipse 41">
            <a:extLst>
              <a:ext uri="{FF2B5EF4-FFF2-40B4-BE49-F238E27FC236}">
                <a16:creationId xmlns:a16="http://schemas.microsoft.com/office/drawing/2014/main" id="{6BF3948E-5737-4673-9DC1-3B0094A38FBB}"/>
              </a:ext>
            </a:extLst>
          </p:cNvPr>
          <p:cNvSpPr>
            <a:spLocks noChangeAspect="1"/>
          </p:cNvSpPr>
          <p:nvPr/>
        </p:nvSpPr>
        <p:spPr>
          <a:xfrm>
            <a:off x="3991340" y="3702707"/>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43" name="Ellipse 42">
            <a:extLst>
              <a:ext uri="{FF2B5EF4-FFF2-40B4-BE49-F238E27FC236}">
                <a16:creationId xmlns:a16="http://schemas.microsoft.com/office/drawing/2014/main" id="{306CEDB0-6B67-4BD8-887D-86E02D2968CD}"/>
              </a:ext>
            </a:extLst>
          </p:cNvPr>
          <p:cNvSpPr/>
          <p:nvPr/>
        </p:nvSpPr>
        <p:spPr>
          <a:xfrm>
            <a:off x="5436090"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4" name="Ellipse 43">
            <a:extLst>
              <a:ext uri="{FF2B5EF4-FFF2-40B4-BE49-F238E27FC236}">
                <a16:creationId xmlns:a16="http://schemas.microsoft.com/office/drawing/2014/main" id="{F9BE3AF3-1C6A-4179-A4D4-64AEA18EA19D}"/>
              </a:ext>
            </a:extLst>
          </p:cNvPr>
          <p:cNvSpPr/>
          <p:nvPr/>
        </p:nvSpPr>
        <p:spPr>
          <a:xfrm>
            <a:off x="8526658"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Textfeld 12">
            <a:extLst>
              <a:ext uri="{FF2B5EF4-FFF2-40B4-BE49-F238E27FC236}">
                <a16:creationId xmlns:a16="http://schemas.microsoft.com/office/drawing/2014/main" id="{8F6275BC-D88B-4DFD-8ADC-2D7A868505DF}"/>
              </a:ext>
            </a:extLst>
          </p:cNvPr>
          <p:cNvSpPr txBox="1"/>
          <p:nvPr/>
        </p:nvSpPr>
        <p:spPr>
          <a:xfrm>
            <a:off x="3541814" y="4895923"/>
            <a:ext cx="279244" cy="276999"/>
          </a:xfrm>
          <a:prstGeom prst="rect">
            <a:avLst/>
          </a:prstGeom>
          <a:noFill/>
        </p:spPr>
        <p:txBody>
          <a:bodyPr wrap="none" rtlCol="0">
            <a:spAutoFit/>
          </a:bodyPr>
          <a:lstStyle/>
          <a:p>
            <a:r>
              <a:rPr lang="de-DE" sz="1200" b="1" dirty="0"/>
              <a:t>?</a:t>
            </a:r>
          </a:p>
        </p:txBody>
      </p:sp>
      <p:sp>
        <p:nvSpPr>
          <p:cNvPr id="16" name="Textfeld 15">
            <a:extLst>
              <a:ext uri="{FF2B5EF4-FFF2-40B4-BE49-F238E27FC236}">
                <a16:creationId xmlns:a16="http://schemas.microsoft.com/office/drawing/2014/main" id="{5AB10FED-4E57-4C2D-AF01-DFF7F8747FAA}"/>
              </a:ext>
            </a:extLst>
          </p:cNvPr>
          <p:cNvSpPr txBox="1"/>
          <p:nvPr/>
        </p:nvSpPr>
        <p:spPr>
          <a:xfrm>
            <a:off x="719400" y="3518039"/>
            <a:ext cx="1074333" cy="369332"/>
          </a:xfrm>
          <a:prstGeom prst="rect">
            <a:avLst/>
          </a:prstGeom>
          <a:noFill/>
        </p:spPr>
        <p:txBody>
          <a:bodyPr wrap="none" rtlCol="0">
            <a:spAutoFit/>
          </a:bodyPr>
          <a:lstStyle/>
          <a:p>
            <a:r>
              <a:rPr lang="de-DE" dirty="0"/>
              <a:t>„Hacker“</a:t>
            </a:r>
          </a:p>
        </p:txBody>
      </p:sp>
      <p:sp>
        <p:nvSpPr>
          <p:cNvPr id="49" name="Textfeld 48">
            <a:extLst>
              <a:ext uri="{FF2B5EF4-FFF2-40B4-BE49-F238E27FC236}">
                <a16:creationId xmlns:a16="http://schemas.microsoft.com/office/drawing/2014/main" id="{520D87F3-2967-4440-985B-C7816DAEAB2B}"/>
              </a:ext>
            </a:extLst>
          </p:cNvPr>
          <p:cNvSpPr txBox="1"/>
          <p:nvPr/>
        </p:nvSpPr>
        <p:spPr>
          <a:xfrm>
            <a:off x="738319" y="5306850"/>
            <a:ext cx="1151277" cy="369332"/>
          </a:xfrm>
          <a:prstGeom prst="rect">
            <a:avLst/>
          </a:prstGeom>
          <a:noFill/>
        </p:spPr>
        <p:txBody>
          <a:bodyPr wrap="none" rtlCol="0">
            <a:spAutoFit/>
          </a:bodyPr>
          <a:lstStyle/>
          <a:p>
            <a:r>
              <a:rPr lang="de-DE" dirty="0"/>
              <a:t>„Cracker“</a:t>
            </a:r>
          </a:p>
        </p:txBody>
      </p:sp>
    </p:spTree>
    <p:extLst>
      <p:ext uri="{BB962C8B-B14F-4D97-AF65-F5344CB8AC3E}">
        <p14:creationId xmlns:p14="http://schemas.microsoft.com/office/powerpoint/2010/main" val="42529204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5239</Words>
  <Application>Microsoft Office PowerPoint</Application>
  <PresentationFormat>Breitbild</PresentationFormat>
  <Paragraphs>771</Paragraphs>
  <Slides>35</Slides>
  <Notes>34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35</vt:i4>
      </vt:variant>
    </vt:vector>
  </HeadingPairs>
  <TitlesOfParts>
    <vt:vector size="43" baseType="lpstr">
      <vt:lpstr>Arial</vt:lpstr>
      <vt:lpstr>Arial</vt:lpstr>
      <vt:lpstr>Arial Black</vt:lpstr>
      <vt:lpstr>OpenSansRegular</vt:lpstr>
      <vt:lpstr>Roboto</vt:lpstr>
      <vt:lpstr>Symbol</vt:lpstr>
      <vt:lpstr>Wingdings</vt:lpstr>
      <vt:lpstr>Office</vt:lpstr>
      <vt:lpstr>Hackerethik</vt:lpstr>
      <vt:lpstr>Einführung</vt:lpstr>
      <vt:lpstr>Cyberkriminalität</vt:lpstr>
      <vt:lpstr>Gliederung</vt:lpstr>
      <vt:lpstr>PowerPoint-Präsentation</vt:lpstr>
      <vt:lpstr>Das Bild eines Hackers</vt:lpstr>
      <vt:lpstr>Hacker: Begriff im Wandel der Zeit</vt:lpstr>
      <vt:lpstr>Hacker: Begriff im Wandel der Zeit</vt:lpstr>
      <vt:lpstr>Hacker vs. Cracker</vt:lpstr>
      <vt:lpstr>Hacker: Die Deutsche Hackerszene</vt:lpstr>
      <vt:lpstr>PowerPoint-Präsentation</vt:lpstr>
      <vt:lpstr>Geschichtliche Einordnung</vt:lpstr>
      <vt:lpstr>Jargon File</vt:lpstr>
      <vt:lpstr>Steven Levy</vt:lpstr>
      <vt:lpstr>Der KGB Hack (1985-1989)</vt:lpstr>
      <vt:lpstr>Grundsätze des CCC</vt:lpstr>
      <vt:lpstr>Gegenüberstellung</vt:lpstr>
      <vt:lpstr>Freiheit und Hackerethik</vt:lpstr>
      <vt:lpstr>PowerPoint-Präsentation</vt:lpstr>
      <vt:lpstr>White-Hats (Ethical Hacking) vs. Black-Hats</vt:lpstr>
      <vt:lpstr>Hacking Taktiken</vt:lpstr>
      <vt:lpstr>Ethik und Hacking</vt:lpstr>
      <vt:lpstr>Wie geht man mit Sicherheitslücken um?</vt:lpstr>
      <vt:lpstr>PowerPoint-Präsentation</vt:lpstr>
      <vt:lpstr>Gruppen und Aktionen</vt:lpstr>
      <vt:lpstr>Gruppen und Aktionen</vt:lpstr>
      <vt:lpstr>Julian Assange (aka Mendax, Proff) – WikiLeaks </vt:lpstr>
      <vt:lpstr>Edward Snowden (aka citizenfour)</vt:lpstr>
      <vt:lpstr>Social Bots</vt:lpstr>
      <vt:lpstr>PowerPoint-Präsentation</vt:lpstr>
      <vt:lpstr>Berührungspunkte mit der Digitalen Ethik</vt:lpstr>
      <vt:lpstr>PowerPoint-Präsentation</vt:lpstr>
      <vt:lpstr>PowerPoint-Präsentation</vt:lpstr>
      <vt:lpstr>Quellen</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Luca Alfano</cp:lastModifiedBy>
  <cp:revision>55</cp:revision>
  <dcterms:created xsi:type="dcterms:W3CDTF">2022-01-13T19:30:38Z</dcterms:created>
  <dcterms:modified xsi:type="dcterms:W3CDTF">2022-01-19T22:06:16Z</dcterms:modified>
</cp:coreProperties>
</file>